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6" r:id="rId2"/>
    <p:sldId id="257" r:id="rId3"/>
  </p:sldIdLst>
  <p:sldSz cx="9906000" cy="6858000" type="A4"/>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梅川 沙希子（地方創生推進室）" initials="梅川" lastIdx="8" clrIdx="0"/>
  <p:cmAuthor id="1" name="Nakao-Rieko" initials="N" lastIdx="0" clrIdx="1"/>
  <p:cmAuthor id="2" name="情報系クライアント0352" initials="情報系クライアント0352"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FFFFCC"/>
    <a:srgbClr val="FFCC00"/>
    <a:srgbClr val="DBEEF4"/>
    <a:srgbClr val="93CDDD"/>
    <a:srgbClr val="008000"/>
    <a:srgbClr val="FFCCCC"/>
    <a:srgbClr val="CCFF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1954" autoAdjust="0"/>
  </p:normalViewPr>
  <p:slideViewPr>
    <p:cSldViewPr snapToGrid="0">
      <p:cViewPr varScale="1">
        <p:scale>
          <a:sx n="66" d="100"/>
          <a:sy n="66" d="100"/>
        </p:scale>
        <p:origin x="1392"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viewProps" Target="viewProps.xml" />
  <Relationship Id="rId3" Type="http://schemas.openxmlformats.org/officeDocument/2006/relationships/slide" Target="slides/slide2.xml" />
  <Relationship Id="rId7" Type="http://schemas.openxmlformats.org/officeDocument/2006/relationships/presProps" Target="presProps.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commentAuthors" Target="commentAuthors.xml" />
  <Relationship Id="rId5" Type="http://schemas.openxmlformats.org/officeDocument/2006/relationships/handoutMaster" Target="handoutMasters/handoutMaster1.xml" />
  <Relationship Id="rId10" Type="http://schemas.openxmlformats.org/officeDocument/2006/relationships/tableStyles" Target="tableStyles.xml" />
  <Relationship Id="rId4" Type="http://schemas.openxmlformats.org/officeDocument/2006/relationships/notesMaster" Target="notesMasters/notesMaster1.xml" />
  <Relationship Id="rId9" Type="http://schemas.openxmlformats.org/officeDocument/2006/relationships/theme" Target="theme/theme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1"/>
            <a:ext cx="2919413" cy="493554"/>
          </a:xfrm>
          <a:prstGeom prst="rect">
            <a:avLst/>
          </a:prstGeom>
        </p:spPr>
        <p:txBody>
          <a:bodyPr vert="horz" lIns="90585" tIns="45291" rIns="90585" bIns="45291"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16356" y="1"/>
            <a:ext cx="2917825" cy="493554"/>
          </a:xfrm>
          <a:prstGeom prst="rect">
            <a:avLst/>
          </a:prstGeom>
        </p:spPr>
        <p:txBody>
          <a:bodyPr vert="horz" lIns="90585" tIns="45291" rIns="90585" bIns="45291" rtlCol="0"/>
          <a:lstStyle>
            <a:lvl1pPr algn="r" eaLnBrk="1" fontAlgn="auto" hangingPunct="1">
              <a:spcBef>
                <a:spcPts val="0"/>
              </a:spcBef>
              <a:spcAft>
                <a:spcPts val="0"/>
              </a:spcAft>
              <a:defRPr sz="1300">
                <a:latin typeface="+mn-lt"/>
                <a:ea typeface="+mn-ea"/>
              </a:defRPr>
            </a:lvl1pPr>
          </a:lstStyle>
          <a:p>
            <a:pPr>
              <a:defRPr/>
            </a:pPr>
            <a:fld id="{8B01DD2F-C67A-4DCF-9A94-4E0C253A1E74}" type="datetimeFigureOut">
              <a:rPr lang="ja-JP" altLang="en-US"/>
              <a:pPr>
                <a:defRPr/>
              </a:pPr>
              <a:t>2018/3/13</a:t>
            </a:fld>
            <a:endParaRPr lang="ja-JP" altLang="en-US"/>
          </a:p>
        </p:txBody>
      </p:sp>
      <p:sp>
        <p:nvSpPr>
          <p:cNvPr id="4" name="フッター プレースホルダ 3"/>
          <p:cNvSpPr>
            <a:spLocks noGrp="1"/>
          </p:cNvSpPr>
          <p:nvPr>
            <p:ph type="ftr" sz="quarter" idx="2"/>
          </p:nvPr>
        </p:nvSpPr>
        <p:spPr>
          <a:xfrm>
            <a:off x="5" y="9371177"/>
            <a:ext cx="2919413" cy="493553"/>
          </a:xfrm>
          <a:prstGeom prst="rect">
            <a:avLst/>
          </a:prstGeom>
        </p:spPr>
        <p:txBody>
          <a:bodyPr vert="horz" lIns="90585" tIns="45291" rIns="90585" bIns="45291"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16356" y="9371177"/>
            <a:ext cx="2917825" cy="493553"/>
          </a:xfrm>
          <a:prstGeom prst="rect">
            <a:avLst/>
          </a:prstGeom>
        </p:spPr>
        <p:txBody>
          <a:bodyPr vert="horz" wrap="square" lIns="90585" tIns="45291" rIns="90585" bIns="45291" numCol="1" anchor="b" anchorCtr="0" compatLnSpc="1">
            <a:prstTxWarp prst="textNoShape">
              <a:avLst/>
            </a:prstTxWarp>
          </a:bodyPr>
          <a:lstStyle>
            <a:lvl1pPr algn="r" eaLnBrk="1" hangingPunct="1">
              <a:defRPr sz="1300">
                <a:latin typeface="Calibri" pitchFamily="34" charset="0"/>
              </a:defRPr>
            </a:lvl1pPr>
          </a:lstStyle>
          <a:p>
            <a:fld id="{BCF8C7BC-F5F9-47F0-AE4B-FFC7BB26D3E5}" type="slidenum">
              <a:rPr lang="ja-JP" altLang="en-US"/>
              <a:pPr/>
              <a:t>‹#›</a:t>
            </a:fld>
            <a:endParaRPr lang="ja-JP" altLang="en-US"/>
          </a:p>
        </p:txBody>
      </p:sp>
    </p:spTree>
    <p:extLst>
      <p:ext uri="{BB962C8B-B14F-4D97-AF65-F5344CB8AC3E}">
        <p14:creationId xmlns:p14="http://schemas.microsoft.com/office/powerpoint/2010/main" val="119224157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2919413" cy="493554"/>
          </a:xfrm>
          <a:prstGeom prst="rect">
            <a:avLst/>
          </a:prstGeom>
        </p:spPr>
        <p:txBody>
          <a:bodyPr vert="horz" lIns="91369" tIns="45685" rIns="91369" bIns="45685" rtlCol="0"/>
          <a:lstStyle>
            <a:lvl1pPr algn="l" eaLnBrk="1" hangingPunct="1">
              <a:defRPr sz="1300">
                <a:latin typeface="Arial" charset="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16356" y="1"/>
            <a:ext cx="2917825" cy="493554"/>
          </a:xfrm>
          <a:prstGeom prst="rect">
            <a:avLst/>
          </a:prstGeom>
        </p:spPr>
        <p:txBody>
          <a:bodyPr vert="horz" lIns="91369" tIns="45685" rIns="91369" bIns="45685" rtlCol="0"/>
          <a:lstStyle>
            <a:lvl1pPr algn="r" eaLnBrk="1" hangingPunct="1">
              <a:defRPr sz="1300">
                <a:latin typeface="Arial" charset="0"/>
                <a:ea typeface="ＭＳ Ｐゴシック" charset="-128"/>
              </a:defRPr>
            </a:lvl1pPr>
          </a:lstStyle>
          <a:p>
            <a:pPr>
              <a:defRPr/>
            </a:pPr>
            <a:fld id="{297BB087-14B4-41C1-BB17-4F6DDB625ADC}" type="datetimeFigureOut">
              <a:rPr lang="ja-JP" altLang="en-US"/>
              <a:pPr>
                <a:defRPr/>
              </a:pPr>
              <a:t>2018/3/13</a:t>
            </a:fld>
            <a:endParaRPr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369" tIns="45685" rIns="91369" bIns="45685" rtlCol="0" anchor="ctr"/>
          <a:lstStyle/>
          <a:p>
            <a:pPr lvl="0"/>
            <a:endParaRPr lang="ja-JP" altLang="en-US" noProof="0"/>
          </a:p>
        </p:txBody>
      </p:sp>
      <p:sp>
        <p:nvSpPr>
          <p:cNvPr id="5" name="ノート プレースホルダー 4"/>
          <p:cNvSpPr>
            <a:spLocks noGrp="1"/>
          </p:cNvSpPr>
          <p:nvPr>
            <p:ph type="body" sz="quarter" idx="3"/>
          </p:nvPr>
        </p:nvSpPr>
        <p:spPr>
          <a:xfrm>
            <a:off x="673105" y="4686384"/>
            <a:ext cx="5389563" cy="4440397"/>
          </a:xfrm>
          <a:prstGeom prst="rect">
            <a:avLst/>
          </a:prstGeom>
        </p:spPr>
        <p:txBody>
          <a:bodyPr vert="horz" lIns="91369" tIns="45685" rIns="91369" bIns="45685"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371177"/>
            <a:ext cx="2919413" cy="493553"/>
          </a:xfrm>
          <a:prstGeom prst="rect">
            <a:avLst/>
          </a:prstGeom>
        </p:spPr>
        <p:txBody>
          <a:bodyPr vert="horz" lIns="91369" tIns="45685" rIns="91369" bIns="45685" rtlCol="0" anchor="b"/>
          <a:lstStyle>
            <a:lvl1pPr algn="l" eaLnBrk="1" hangingPunct="1">
              <a:defRPr sz="1300">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16356" y="9371177"/>
            <a:ext cx="2917825" cy="493553"/>
          </a:xfrm>
          <a:prstGeom prst="rect">
            <a:avLst/>
          </a:prstGeom>
        </p:spPr>
        <p:txBody>
          <a:bodyPr vert="horz" wrap="square" lIns="91369" tIns="45685" rIns="91369" bIns="45685" numCol="1" anchor="b" anchorCtr="0" compatLnSpc="1">
            <a:prstTxWarp prst="textNoShape">
              <a:avLst/>
            </a:prstTxWarp>
          </a:bodyPr>
          <a:lstStyle>
            <a:lvl1pPr algn="r" eaLnBrk="1" hangingPunct="1">
              <a:defRPr sz="1300"/>
            </a:lvl1pPr>
          </a:lstStyle>
          <a:p>
            <a:fld id="{81E7E8FF-F666-4BF8-9039-BB785BB89386}" type="slidenum">
              <a:rPr lang="ja-JP" altLang="en-US"/>
              <a:pPr/>
              <a:t>‹#›</a:t>
            </a:fld>
            <a:endParaRPr lang="ja-JP" altLang="en-US"/>
          </a:p>
        </p:txBody>
      </p:sp>
    </p:spTree>
    <p:extLst>
      <p:ext uri="{BB962C8B-B14F-4D97-AF65-F5344CB8AC3E}">
        <p14:creationId xmlns:p14="http://schemas.microsoft.com/office/powerpoint/2010/main" val="1208221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843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18436" name="スライド番号プレースホルダー 3"/>
          <p:cNvSpPr>
            <a:spLocks noGrp="1"/>
          </p:cNvSpPr>
          <p:nvPr>
            <p:ph type="sldNum" sz="quarter" idx="5"/>
          </p:nvPr>
        </p:nvSpPr>
        <p:spPr bwMode="auto">
          <a:noFill/>
          <a:ln>
            <a:miter lim="800000"/>
            <a:headEnd/>
            <a:tailEnd/>
          </a:ln>
        </p:spPr>
        <p:txBody>
          <a:bodyPr/>
          <a:lstStyle/>
          <a:p>
            <a:fld id="{425BA524-FC2D-4E45-B7BD-C6046801F314}" type="slidenum">
              <a:rPr lang="ja-JP" altLang="en-US">
                <a:solidFill>
                  <a:srgbClr val="000000"/>
                </a:solidFill>
              </a:rPr>
              <a:pPr/>
              <a:t>2</a:t>
            </a:fld>
            <a:endParaRPr lang="ja-JP" altLang="en-US">
              <a:solidFill>
                <a:srgbClr val="000000"/>
              </a:solidFill>
            </a:endParaRPr>
          </a:p>
        </p:txBody>
      </p:sp>
    </p:spTree>
    <p:extLst>
      <p:ext uri="{BB962C8B-B14F-4D97-AF65-F5344CB8AC3E}">
        <p14:creationId xmlns:p14="http://schemas.microsoft.com/office/powerpoint/2010/main" val="1567858977"/>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49EAB6A-0B8D-415A-A233-EB7C7EB0BA5D}" type="datetimeFigureOut">
              <a:rPr lang="ja-JP" altLang="en-US"/>
              <a:pPr>
                <a:defRPr/>
              </a:pPr>
              <a:t>2018/3/13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1E0FA69-B4E6-4AA8-8B43-D6572CD39114}" type="slidenum">
              <a:rPr lang="ja-JP" altLang="en-US"/>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985B9F6-A61E-4C80-AB63-DD714C8719DB}" type="datetimeFigureOut">
              <a:rPr lang="ja-JP" altLang="en-US"/>
              <a:pPr>
                <a:defRPr/>
              </a:pPr>
              <a:t>2018/3/13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180F45F-7116-4911-954A-8D9446C3DD25}" type="slidenum">
              <a:rPr lang="ja-JP" altLang="en-US"/>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089389B9-73E3-4B20-B846-E438504D3AD1}" type="datetimeFigureOut">
              <a:rPr lang="ja-JP" altLang="en-US"/>
              <a:pPr>
                <a:defRPr/>
              </a:pPr>
              <a:t>2018/3/13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ED421C3-1D46-49BD-9BD3-F6D5D4BC9155}" type="slidenum">
              <a:rPr lang="ja-JP" altLang="en-US"/>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5ABCA1F-F10C-4732-9CF5-5C0EB06EB15B}" type="datetimeFigureOut">
              <a:rPr lang="ja-JP" altLang="en-US"/>
              <a:pPr>
                <a:defRPr/>
              </a:pPr>
              <a:t>2018/3/13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F6E691E-CF54-4B00-B831-EFECB54B4FC2}" type="slidenum">
              <a:rPr lang="ja-JP" altLang="en-US"/>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1EBB573-6FDB-4685-96F8-8F96D19CB94E}" type="datetimeFigureOut">
              <a:rPr lang="ja-JP" altLang="en-US"/>
              <a:pPr>
                <a:defRPr/>
              </a:pPr>
              <a:t>2018/3/13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EAACC0D3-B8D5-427E-8D08-ED1945C25919}" type="slidenum">
              <a:rPr lang="ja-JP" altLang="en-US"/>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113CCDCC-AE49-46F9-910D-6B1EFE006A30}" type="datetimeFigureOut">
              <a:rPr lang="ja-JP" altLang="en-US"/>
              <a:pPr>
                <a:defRPr/>
              </a:pPr>
              <a:t>2018/3/13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C8C5D775-B705-43DE-B1D5-1C7FC107A152}" type="slidenum">
              <a:rPr lang="ja-JP" altLang="en-US"/>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BCF8C34-8402-46D0-85ED-899CA093BF37}" type="datetimeFigureOut">
              <a:rPr lang="ja-JP" altLang="en-US"/>
              <a:pPr>
                <a:defRPr/>
              </a:pPr>
              <a:t>2018/3/13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857C4725-2775-45D0-9BE2-7A8BA15A43A6}" type="slidenum">
              <a:rPr lang="ja-JP" altLang="en-US"/>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599FA138-9F35-4DDF-9988-8AD73514B673}" type="datetimeFigureOut">
              <a:rPr lang="ja-JP" altLang="en-US"/>
              <a:pPr>
                <a:defRPr/>
              </a:pPr>
              <a:t>2018/3/13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2EC9392A-5A9E-4CDD-AEFA-24597060F682}" type="slidenum">
              <a:rPr lang="ja-JP" altLang="en-US"/>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D74864F-EE0D-48CC-A10E-5B6B0AD3F021}" type="datetimeFigureOut">
              <a:rPr lang="ja-JP" altLang="en-US"/>
              <a:pPr>
                <a:defRPr/>
              </a:pPr>
              <a:t>2018/3/13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24510E4A-2280-4B3C-8196-626BD693E289}" type="slidenum">
              <a:rPr lang="ja-JP" altLang="en-US"/>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96C4E9-FF2B-42C2-BA9B-8C5405609A4E}" type="datetimeFigureOut">
              <a:rPr lang="ja-JP" altLang="en-US"/>
              <a:pPr>
                <a:defRPr/>
              </a:pPr>
              <a:t>2018/3/13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0D3AC789-1377-4E6F-9E33-D95C7A9E9517}" type="slidenum">
              <a:rPr lang="ja-JP" altLang="en-US"/>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D399634-4AFE-4937-A771-006C3C0C5D7B}" type="datetimeFigureOut">
              <a:rPr lang="ja-JP" altLang="en-US"/>
              <a:pPr>
                <a:defRPr/>
              </a:pPr>
              <a:t>2018/3/13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E4DEC407-DDEC-45BA-BBDB-6B53382AEF08}" type="slidenum">
              <a:rPr lang="ja-JP" altLang="en-US"/>
              <a:pPr/>
              <a:t>‹#›</a:t>
            </a:fld>
            <a:endParaRPr lang="ja-JP" altLang="en-US"/>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42E213C-034C-41E3-8B3B-C083605387CE}" type="datetimeFigureOut">
              <a:rPr lang="ja-JP" altLang="en-US"/>
              <a:pPr>
                <a:defRPr/>
              </a:pPr>
              <a:t>2018/3/13</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4F40A9C0-5DB8-4EFA-AA23-01E525F5E3B2}"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7504" r:id="rId1"/>
    <p:sldLayoutId id="2147487505" r:id="rId2"/>
    <p:sldLayoutId id="2147487506" r:id="rId3"/>
    <p:sldLayoutId id="2147487507" r:id="rId4"/>
    <p:sldLayoutId id="2147487508" r:id="rId5"/>
    <p:sldLayoutId id="2147487509" r:id="rId6"/>
    <p:sldLayoutId id="2147487510" r:id="rId7"/>
    <p:sldLayoutId id="2147487511" r:id="rId8"/>
    <p:sldLayoutId id="2147487512" r:id="rId9"/>
    <p:sldLayoutId id="2147487513" r:id="rId10"/>
    <p:sldLayoutId id="2147487514"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xml" />
  <Relationship Id="rId1" Type="http://schemas.openxmlformats.org/officeDocument/2006/relationships/slideLayout" Target="../slideLayouts/slideLayout1.xml" />
  <Relationship Id="rId5" Type="http://schemas.openxmlformats.org/officeDocument/2006/relationships/image" Target="../media/image3.jpeg" />
  <Relationship Id="rId4" Type="http://schemas.openxmlformats.org/officeDocument/2006/relationships/image" Target="../media/image2.jpe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5"/>
          <p:cNvSpPr>
            <a:spLocks noChangeArrowheads="1"/>
          </p:cNvSpPr>
          <p:nvPr/>
        </p:nvSpPr>
        <p:spPr bwMode="auto">
          <a:xfrm>
            <a:off x="0" y="0"/>
            <a:ext cx="9906000" cy="906463"/>
          </a:xfrm>
          <a:prstGeom prst="rect">
            <a:avLst/>
          </a:prstGeom>
          <a:solidFill>
            <a:srgbClr val="33CCFF">
              <a:alpha val="45097"/>
            </a:srgbClr>
          </a:solidFill>
          <a:ln w="9525">
            <a:solidFill>
              <a:schemeClr val="tx1"/>
            </a:solidFill>
            <a:miter lim="800000"/>
            <a:headEnd/>
            <a:tailEnd/>
          </a:ln>
        </p:spPr>
        <p:txBody>
          <a:bodyPr wrap="none" anchor="ctr"/>
          <a:lstStyle/>
          <a:p>
            <a:pPr eaLnBrk="1" hangingPunct="1"/>
            <a:endParaRPr lang="ja-JP" altLang="en-US" dirty="0"/>
          </a:p>
        </p:txBody>
      </p:sp>
      <p:sp>
        <p:nvSpPr>
          <p:cNvPr id="2" name="タイトル 1"/>
          <p:cNvSpPr>
            <a:spLocks noGrp="1"/>
          </p:cNvSpPr>
          <p:nvPr>
            <p:ph type="ctrTitle"/>
          </p:nvPr>
        </p:nvSpPr>
        <p:spPr>
          <a:xfrm>
            <a:off x="4763" y="0"/>
            <a:ext cx="4227512" cy="946150"/>
          </a:xfrm>
        </p:spPr>
        <p:txBody>
          <a:bodyPr rtlCol="0">
            <a:normAutofit/>
          </a:bodyPr>
          <a:lstStyle/>
          <a:p>
            <a:pPr algn="l" eaLnBrk="1" fontAlgn="auto" hangingPunct="1">
              <a:spcAft>
                <a:spcPts val="0"/>
              </a:spcAft>
              <a:defRPr/>
            </a:pPr>
            <a:r>
              <a:rPr lang="ja-JP" altLang="en-US" sz="2800" dirty="0">
                <a:latin typeface="+mn-ea"/>
                <a:ea typeface="+mn-ea"/>
              </a:rPr>
              <a:t>佐賀県基山町</a:t>
            </a:r>
            <a:br>
              <a:rPr lang="en-US" altLang="ja-JP" sz="2800" dirty="0">
                <a:latin typeface="+mn-ea"/>
                <a:ea typeface="+mn-ea"/>
              </a:rPr>
            </a:br>
            <a:r>
              <a:rPr lang="en-US" altLang="ja-JP" sz="1300" dirty="0">
                <a:latin typeface="+mn-ea"/>
                <a:ea typeface="+mn-ea"/>
              </a:rPr>
              <a:t>【</a:t>
            </a:r>
            <a:r>
              <a:rPr lang="ja-JP" altLang="en-US" sz="1300" dirty="0">
                <a:latin typeface="+mn-ea"/>
                <a:ea typeface="+mn-ea"/>
              </a:rPr>
              <a:t>１期計画：平成</a:t>
            </a:r>
            <a:r>
              <a:rPr lang="en-US" altLang="ja-JP" sz="1300" dirty="0">
                <a:latin typeface="+mn-ea"/>
                <a:ea typeface="+mn-ea"/>
              </a:rPr>
              <a:t>30</a:t>
            </a:r>
            <a:r>
              <a:rPr lang="ja-JP" altLang="en-US" sz="1300" dirty="0">
                <a:latin typeface="+mn-ea"/>
                <a:ea typeface="+mn-ea"/>
              </a:rPr>
              <a:t>年４月～平成</a:t>
            </a:r>
            <a:r>
              <a:rPr lang="en-US" altLang="ja-JP" sz="1300" dirty="0">
                <a:latin typeface="+mn-ea"/>
                <a:ea typeface="+mn-ea"/>
              </a:rPr>
              <a:t>35</a:t>
            </a:r>
            <a:r>
              <a:rPr lang="ja-JP" altLang="en-US" sz="1300" dirty="0">
                <a:latin typeface="+mn-ea"/>
                <a:ea typeface="+mn-ea"/>
              </a:rPr>
              <a:t>年３月</a:t>
            </a:r>
            <a:r>
              <a:rPr lang="en-US" altLang="ja-JP" sz="1300" dirty="0">
                <a:latin typeface="+mn-ea"/>
                <a:ea typeface="+mn-ea"/>
              </a:rPr>
              <a:t>】</a:t>
            </a:r>
            <a:endParaRPr lang="ja-JP" altLang="en-US" sz="1300" dirty="0">
              <a:latin typeface="+mn-ea"/>
              <a:ea typeface="+mn-ea"/>
            </a:endParaRPr>
          </a:p>
        </p:txBody>
      </p:sp>
      <p:sp>
        <p:nvSpPr>
          <p:cNvPr id="49" name="大かっこ 48"/>
          <p:cNvSpPr/>
          <p:nvPr/>
        </p:nvSpPr>
        <p:spPr>
          <a:xfrm>
            <a:off x="3600450" y="-3404"/>
            <a:ext cx="6292850" cy="887413"/>
          </a:xfrm>
          <a:prstGeom prst="bracketPair">
            <a:avLst/>
          </a:prstGeom>
          <a:noFill/>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r>
              <a:rPr lang="ja-JP" altLang="en-US" sz="1000" dirty="0">
                <a:latin typeface="+mj-ea"/>
              </a:rPr>
              <a:t>・国道３号線、</a:t>
            </a:r>
            <a:r>
              <a:rPr lang="en-US" altLang="ja-JP" sz="1000" dirty="0">
                <a:latin typeface="+mj-ea"/>
              </a:rPr>
              <a:t>JR</a:t>
            </a:r>
            <a:r>
              <a:rPr lang="ja-JP" altLang="en-US" sz="1000" dirty="0">
                <a:latin typeface="+mj-ea"/>
              </a:rPr>
              <a:t>鹿児島本線、九州自動車道が縦走する陸上交通の要衝地であり、近隣市町と一大都市圏を形成。</a:t>
            </a:r>
            <a:endParaRPr lang="en-US" altLang="ja-JP" sz="1000" dirty="0">
              <a:latin typeface="+mj-ea"/>
            </a:endParaRPr>
          </a:p>
          <a:p>
            <a:pPr eaLnBrk="1" hangingPunct="1">
              <a:defRPr/>
            </a:pPr>
            <a:r>
              <a:rPr lang="ja-JP" altLang="en-US" sz="1000" dirty="0">
                <a:latin typeface="+mj-ea"/>
              </a:rPr>
              <a:t>・福岡市近郊でありながら、歴史・文化・自然が融合し、極めて生活環境の高いベッドタウンとして発展。</a:t>
            </a:r>
            <a:endParaRPr lang="en-US" altLang="ja-JP" sz="1000" dirty="0">
              <a:latin typeface="+mj-ea"/>
            </a:endParaRPr>
          </a:p>
          <a:p>
            <a:pPr eaLnBrk="1" hangingPunct="1">
              <a:defRPr/>
            </a:pPr>
            <a:r>
              <a:rPr lang="ja-JP" altLang="en-US" sz="1000" dirty="0">
                <a:latin typeface="+mj-ea"/>
              </a:rPr>
              <a:t>・大宰府防衛のために築かれた日本最古の朝鮮式山城であり、県内初の国の特別史跡に指定された</a:t>
            </a:r>
            <a:endParaRPr lang="en-US" altLang="ja-JP" sz="1000" dirty="0">
              <a:latin typeface="+mj-ea"/>
            </a:endParaRPr>
          </a:p>
          <a:p>
            <a:pPr eaLnBrk="1" hangingPunct="1">
              <a:defRPr/>
            </a:pPr>
            <a:r>
              <a:rPr lang="ja-JP" altLang="en-US" sz="1000" dirty="0">
                <a:latin typeface="+mj-ea"/>
              </a:rPr>
              <a:t>　「基肄（きい）城」を町内に有する。</a:t>
            </a:r>
            <a:endParaRPr lang="en-US" altLang="ja-JP" sz="1000" dirty="0">
              <a:latin typeface="+mj-ea"/>
            </a:endParaRPr>
          </a:p>
          <a:p>
            <a:pPr eaLnBrk="1" hangingPunct="1">
              <a:defRPr/>
            </a:pPr>
            <a:r>
              <a:rPr lang="ja-JP" altLang="en-US" sz="1000" dirty="0">
                <a:latin typeface="ＭＳ Ｐゴシック" panose="020B0600070205080204" pitchFamily="50" charset="-128"/>
              </a:rPr>
              <a:t>・人口</a:t>
            </a:r>
            <a:r>
              <a:rPr lang="en-US" altLang="ja-JP" sz="1000" dirty="0">
                <a:latin typeface="ＭＳ Ｐゴシック" panose="020B0600070205080204" pitchFamily="50" charset="-128"/>
              </a:rPr>
              <a:t>17,398</a:t>
            </a:r>
            <a:r>
              <a:rPr lang="ja-JP" altLang="en-US" sz="1000" dirty="0">
                <a:latin typeface="ＭＳ Ｐゴシック" panose="020B0600070205080204" pitchFamily="50" charset="-128"/>
              </a:rPr>
              <a:t>人（</a:t>
            </a:r>
            <a:r>
              <a:rPr lang="en-US" altLang="ja-JP" sz="1000" dirty="0">
                <a:latin typeface="ＭＳ Ｐゴシック" panose="020B0600070205080204" pitchFamily="50" charset="-128"/>
              </a:rPr>
              <a:t>※</a:t>
            </a:r>
            <a:r>
              <a:rPr lang="ja-JP" altLang="en-US" sz="1000" dirty="0">
                <a:latin typeface="ＭＳ Ｐゴシック" panose="020B0600070205080204" pitchFamily="50" charset="-128"/>
              </a:rPr>
              <a:t>住民基本台帳、平成</a:t>
            </a:r>
            <a:r>
              <a:rPr lang="en-US" altLang="ja-JP" sz="1000" dirty="0">
                <a:latin typeface="ＭＳ Ｐゴシック" panose="020B0600070205080204" pitchFamily="50" charset="-128"/>
              </a:rPr>
              <a:t>29</a:t>
            </a:r>
            <a:r>
              <a:rPr lang="ja-JP" altLang="en-US" sz="1000" dirty="0">
                <a:latin typeface="ＭＳ Ｐゴシック" panose="020B0600070205080204" pitchFamily="50" charset="-128"/>
              </a:rPr>
              <a:t>年</a:t>
            </a:r>
            <a:r>
              <a:rPr lang="en-US" altLang="ja-JP" sz="1000" dirty="0">
                <a:latin typeface="ＭＳ Ｐゴシック" panose="020B0600070205080204" pitchFamily="50" charset="-128"/>
              </a:rPr>
              <a:t>3</a:t>
            </a:r>
            <a:r>
              <a:rPr lang="ja-JP" altLang="en-US" sz="1000" dirty="0">
                <a:latin typeface="ＭＳ Ｐゴシック" panose="020B0600070205080204" pitchFamily="50" charset="-128"/>
              </a:rPr>
              <a:t>月末） 、面積</a:t>
            </a:r>
            <a:r>
              <a:rPr lang="en-US" altLang="ja-JP" sz="1000" dirty="0">
                <a:latin typeface="ＭＳ Ｐゴシック" panose="020B0600070205080204" pitchFamily="50" charset="-128"/>
              </a:rPr>
              <a:t>22.15</a:t>
            </a:r>
            <a:r>
              <a:rPr lang="ja-JP" altLang="en-US" sz="1000" dirty="0">
                <a:latin typeface="ＭＳ Ｐゴシック" panose="020B0600070205080204" pitchFamily="50" charset="-128"/>
              </a:rPr>
              <a:t>㎢</a:t>
            </a:r>
            <a:endParaRPr lang="ja-JP" altLang="en-US" sz="1000" dirty="0">
              <a:solidFill>
                <a:srgbClr val="FF0000"/>
              </a:solidFill>
              <a:latin typeface="ＭＳ Ｐゴシック" panose="020B0600070205080204" pitchFamily="50" charset="-128"/>
            </a:endParaRPr>
          </a:p>
        </p:txBody>
      </p:sp>
      <p:sp>
        <p:nvSpPr>
          <p:cNvPr id="8" name="Text Box 37"/>
          <p:cNvSpPr txBox="1">
            <a:spLocks noChangeArrowheads="1"/>
          </p:cNvSpPr>
          <p:nvPr/>
        </p:nvSpPr>
        <p:spPr bwMode="auto">
          <a:xfrm>
            <a:off x="0" y="884009"/>
            <a:ext cx="5098973" cy="3680777"/>
          </a:xfrm>
          <a:prstGeom prst="rect">
            <a:avLst/>
          </a:prstGeom>
          <a:noFill/>
          <a:ln>
            <a:noFill/>
          </a:ln>
          <a:extLst/>
        </p:spPr>
        <p:txBody>
          <a:bodyPr/>
          <a:lstStyle>
            <a:lvl1pPr marL="266700" indent="-2667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30000"/>
              </a:spcBef>
              <a:buNone/>
              <a:defRPr/>
            </a:pPr>
            <a:r>
              <a:rPr lang="en-US" altLang="ja-JP" sz="1400" b="1" dirty="0"/>
              <a:t>【</a:t>
            </a:r>
            <a:r>
              <a:rPr lang="ja-JP" altLang="en-US" sz="1400" b="1" dirty="0"/>
              <a:t>中心市街地の課題等</a:t>
            </a:r>
            <a:r>
              <a:rPr lang="en-US" altLang="ja-JP" sz="1400" b="1" dirty="0"/>
              <a:t>】</a:t>
            </a:r>
          </a:p>
          <a:p>
            <a:pPr marL="0" indent="0" eaLnBrk="1" hangingPunct="1">
              <a:spcBef>
                <a:spcPct val="30000"/>
              </a:spcBef>
              <a:buNone/>
              <a:defRPr/>
            </a:pPr>
            <a:r>
              <a:rPr lang="ja-JP" altLang="en-US" sz="1200" b="1" dirty="0">
                <a:latin typeface="+mn-ea"/>
              </a:rPr>
              <a:t>○商業エリアの魅力の向上</a:t>
            </a:r>
            <a:endParaRPr lang="en-US" altLang="ja-JP" sz="1200" b="1" dirty="0">
              <a:latin typeface="+mn-ea"/>
            </a:endParaRPr>
          </a:p>
          <a:p>
            <a:pPr marL="0" indent="0" eaLnBrk="1" hangingPunct="1">
              <a:spcBef>
                <a:spcPts val="0"/>
              </a:spcBef>
              <a:buNone/>
              <a:defRPr/>
            </a:pPr>
            <a:r>
              <a:rPr lang="ja-JP" altLang="en-US" sz="1200" dirty="0">
                <a:latin typeface="+mn-ea"/>
              </a:rPr>
              <a:t>　</a:t>
            </a:r>
            <a:r>
              <a:rPr lang="ja-JP" altLang="en-US" sz="1100" dirty="0">
                <a:latin typeface="+mn-ea"/>
              </a:rPr>
              <a:t>中心商店街の核店舗であったスーパーが撤退したことや、空き店舗が増加</a:t>
            </a:r>
            <a:endParaRPr lang="en-US" altLang="ja-JP" sz="1100" dirty="0">
              <a:latin typeface="+mn-ea"/>
            </a:endParaRPr>
          </a:p>
          <a:p>
            <a:pPr marL="0" indent="0" eaLnBrk="1" hangingPunct="1">
              <a:spcBef>
                <a:spcPts val="0"/>
              </a:spcBef>
              <a:buNone/>
              <a:defRPr/>
            </a:pPr>
            <a:r>
              <a:rPr lang="ja-JP" altLang="en-US" sz="1100" dirty="0">
                <a:latin typeface="+mn-ea"/>
              </a:rPr>
              <a:t>　したことにより、まちなかでの賑わいが一層衰退している。空き店舗のマッチ</a:t>
            </a:r>
            <a:endParaRPr lang="en-US" altLang="ja-JP" sz="1100" dirty="0">
              <a:latin typeface="+mn-ea"/>
            </a:endParaRPr>
          </a:p>
          <a:p>
            <a:pPr marL="0" indent="0" eaLnBrk="1" hangingPunct="1">
              <a:spcBef>
                <a:spcPts val="0"/>
              </a:spcBef>
              <a:buNone/>
              <a:defRPr/>
            </a:pPr>
            <a:r>
              <a:rPr lang="ja-JP" altLang="en-US" sz="1100" dirty="0">
                <a:latin typeface="+mn-ea"/>
              </a:rPr>
              <a:t>　ング等による新規出店促進や、既存個店の経営支援等を行い、魅力ある商</a:t>
            </a:r>
            <a:endParaRPr lang="en-US" altLang="ja-JP" sz="1100" dirty="0">
              <a:latin typeface="+mn-ea"/>
            </a:endParaRPr>
          </a:p>
          <a:p>
            <a:pPr marL="0" indent="0" eaLnBrk="1" hangingPunct="1">
              <a:spcBef>
                <a:spcPts val="0"/>
              </a:spcBef>
              <a:buNone/>
              <a:defRPr/>
            </a:pPr>
            <a:r>
              <a:rPr lang="ja-JP" altLang="en-US" sz="1100" dirty="0">
                <a:latin typeface="+mn-ea"/>
              </a:rPr>
              <a:t>　業環境を作る必要がある。</a:t>
            </a:r>
            <a:endParaRPr lang="en-US" altLang="ja-JP" sz="1100" dirty="0">
              <a:latin typeface="+mn-ea"/>
            </a:endParaRPr>
          </a:p>
          <a:p>
            <a:pPr marL="0" indent="0" eaLnBrk="1" hangingPunct="1">
              <a:spcBef>
                <a:spcPts val="0"/>
              </a:spcBef>
              <a:buNone/>
              <a:defRPr/>
            </a:pPr>
            <a:r>
              <a:rPr lang="ja-JP" altLang="en-US" sz="1100" dirty="0">
                <a:latin typeface="+mn-ea"/>
              </a:rPr>
              <a:t>　　</a:t>
            </a:r>
            <a:r>
              <a:rPr lang="en-US" altLang="ja-JP" sz="1100" dirty="0">
                <a:latin typeface="+mn-ea"/>
              </a:rPr>
              <a:t>※</a:t>
            </a:r>
            <a:r>
              <a:rPr lang="ja-JP" altLang="en-US" sz="1100" dirty="0">
                <a:latin typeface="+mn-ea"/>
              </a:rPr>
              <a:t>空き店舗率：</a:t>
            </a:r>
            <a:r>
              <a:rPr lang="en-US" altLang="ja-JP" sz="1100" dirty="0">
                <a:latin typeface="+mn-ea"/>
              </a:rPr>
              <a:t>H19</a:t>
            </a:r>
            <a:r>
              <a:rPr lang="ja-JP" altLang="en-US" sz="1100" dirty="0">
                <a:latin typeface="+mn-ea"/>
              </a:rPr>
              <a:t>：</a:t>
            </a:r>
            <a:r>
              <a:rPr lang="en-US" altLang="ja-JP" sz="1100" dirty="0">
                <a:latin typeface="+mn-ea"/>
              </a:rPr>
              <a:t>13.9</a:t>
            </a:r>
            <a:r>
              <a:rPr lang="ja-JP" altLang="en-US" sz="1100" dirty="0">
                <a:latin typeface="+mn-ea"/>
              </a:rPr>
              <a:t>％→</a:t>
            </a:r>
            <a:r>
              <a:rPr lang="en-US" altLang="ja-JP" sz="1100" dirty="0">
                <a:latin typeface="+mn-ea"/>
              </a:rPr>
              <a:t>H28</a:t>
            </a:r>
            <a:r>
              <a:rPr lang="ja-JP" altLang="en-US" sz="1100" dirty="0">
                <a:latin typeface="+mn-ea"/>
              </a:rPr>
              <a:t>：</a:t>
            </a:r>
            <a:r>
              <a:rPr lang="en-US" altLang="ja-JP" sz="1100" dirty="0">
                <a:latin typeface="+mn-ea"/>
              </a:rPr>
              <a:t>18.0</a:t>
            </a:r>
            <a:r>
              <a:rPr lang="ja-JP" altLang="en-US" sz="1100" dirty="0">
                <a:latin typeface="+mn-ea"/>
              </a:rPr>
              <a:t>％（</a:t>
            </a:r>
            <a:r>
              <a:rPr lang="en-US" altLang="ja-JP" sz="1100" dirty="0">
                <a:latin typeface="+mn-ea"/>
              </a:rPr>
              <a:t>4.1</a:t>
            </a:r>
            <a:r>
              <a:rPr lang="ja-JP" altLang="en-US" sz="1100" dirty="0">
                <a:latin typeface="+mn-ea"/>
              </a:rPr>
              <a:t>％増）</a:t>
            </a:r>
            <a:endParaRPr lang="en-US" altLang="ja-JP" sz="1100" dirty="0">
              <a:latin typeface="+mn-ea"/>
            </a:endParaRPr>
          </a:p>
          <a:p>
            <a:pPr marL="0" indent="0" eaLnBrk="1" hangingPunct="1">
              <a:spcBef>
                <a:spcPct val="30000"/>
              </a:spcBef>
              <a:buNone/>
              <a:defRPr/>
            </a:pPr>
            <a:r>
              <a:rPr lang="ja-JP" altLang="en-US" sz="1200" b="1" dirty="0">
                <a:latin typeface="+mn-ea"/>
              </a:rPr>
              <a:t>○暮らしやすい環境の整備</a:t>
            </a:r>
            <a:endParaRPr lang="en-US" altLang="ja-JP" sz="1200" b="1" dirty="0">
              <a:latin typeface="+mn-ea"/>
            </a:endParaRPr>
          </a:p>
          <a:p>
            <a:pPr marL="0" indent="0" eaLnBrk="1" hangingPunct="1">
              <a:spcBef>
                <a:spcPts val="0"/>
              </a:spcBef>
              <a:buNone/>
              <a:defRPr/>
            </a:pPr>
            <a:r>
              <a:rPr lang="ja-JP" altLang="en-US" sz="1200" dirty="0">
                <a:latin typeface="+mn-ea"/>
              </a:rPr>
              <a:t>　</a:t>
            </a:r>
            <a:r>
              <a:rPr lang="ja-JP" altLang="en-US" sz="1100" dirty="0">
                <a:latin typeface="+mn-ea"/>
              </a:rPr>
              <a:t>将来の人口減少を見据え、高齢者や子育て世帯のニーズに対応し、医療・</a:t>
            </a:r>
            <a:endParaRPr lang="en-US" altLang="ja-JP" sz="1100" dirty="0">
              <a:latin typeface="+mn-ea"/>
            </a:endParaRPr>
          </a:p>
          <a:p>
            <a:pPr marL="0" indent="0" eaLnBrk="1" hangingPunct="1">
              <a:spcBef>
                <a:spcPts val="0"/>
              </a:spcBef>
              <a:buNone/>
              <a:defRPr/>
            </a:pPr>
            <a:r>
              <a:rPr lang="ja-JP" altLang="en-US" sz="1100" dirty="0">
                <a:latin typeface="+mn-ea"/>
              </a:rPr>
              <a:t>　福祉環境を整え、住宅の整備を行うことや、安心して暮らせる環境を作る</a:t>
            </a:r>
            <a:endParaRPr lang="en-US" altLang="ja-JP" sz="1100" dirty="0">
              <a:latin typeface="+mn-ea"/>
            </a:endParaRPr>
          </a:p>
          <a:p>
            <a:pPr marL="0" indent="0" eaLnBrk="1" hangingPunct="1">
              <a:spcBef>
                <a:spcPts val="0"/>
              </a:spcBef>
              <a:buNone/>
              <a:defRPr/>
            </a:pPr>
            <a:r>
              <a:rPr lang="ja-JP" altLang="en-US" sz="1100" dirty="0">
                <a:latin typeface="+mn-ea"/>
              </a:rPr>
              <a:t>　必要がある。</a:t>
            </a:r>
          </a:p>
          <a:p>
            <a:pPr marL="0" lvl="0" indent="0" eaLnBrk="1" hangingPunct="1">
              <a:spcBef>
                <a:spcPts val="0"/>
              </a:spcBef>
              <a:buNone/>
              <a:defRPr/>
            </a:pPr>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a:t>
            </a:r>
            <a:r>
              <a:rPr lang="ja-JP" altLang="en-US" sz="1100" dirty="0">
                <a:solidFill>
                  <a:prstClr val="black"/>
                </a:solidFill>
                <a:latin typeface="ＭＳ Ｐゴシック" panose="020B0600070205080204" pitchFamily="50" charset="-128"/>
              </a:rPr>
              <a:t>中心市街地の高齢化率：</a:t>
            </a:r>
            <a:r>
              <a:rPr lang="en-US" altLang="ja-JP" sz="1100" dirty="0">
                <a:solidFill>
                  <a:prstClr val="black"/>
                </a:solidFill>
                <a:latin typeface="ＭＳ Ｐゴシック" panose="020B0600070205080204" pitchFamily="50" charset="-128"/>
              </a:rPr>
              <a:t>H22</a:t>
            </a:r>
            <a:r>
              <a:rPr lang="ja-JP" altLang="en-US" sz="1100" dirty="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22.6</a:t>
            </a:r>
            <a:r>
              <a:rPr lang="ja-JP" altLang="en-US" sz="1100" dirty="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H29</a:t>
            </a:r>
            <a:r>
              <a:rPr lang="ja-JP" altLang="en-US" sz="1100" dirty="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25.3</a:t>
            </a:r>
            <a:r>
              <a:rPr lang="ja-JP" altLang="en-US" sz="1100" dirty="0">
                <a:solidFill>
                  <a:prstClr val="black"/>
                </a:solidFill>
                <a:latin typeface="ＭＳ Ｐゴシック" panose="020B0600070205080204" pitchFamily="50" charset="-128"/>
              </a:rPr>
              <a:t>％（</a:t>
            </a:r>
            <a:r>
              <a:rPr lang="en-US" altLang="ja-JP" sz="1100">
                <a:solidFill>
                  <a:prstClr val="black"/>
                </a:solidFill>
                <a:latin typeface="ＭＳ Ｐゴシック" panose="020B0600070205080204" pitchFamily="50" charset="-128"/>
              </a:rPr>
              <a:t>2.7</a:t>
            </a:r>
            <a:r>
              <a:rPr lang="ja-JP" altLang="en-US" sz="1100">
                <a:solidFill>
                  <a:prstClr val="black"/>
                </a:solidFill>
                <a:latin typeface="ＭＳ Ｐゴシック" panose="020B0600070205080204" pitchFamily="50" charset="-128"/>
              </a:rPr>
              <a:t>％増</a:t>
            </a:r>
            <a:r>
              <a:rPr lang="ja-JP" altLang="en-US" sz="1100" dirty="0">
                <a:solidFill>
                  <a:prstClr val="black"/>
                </a:solidFill>
                <a:latin typeface="ＭＳ Ｐゴシック" panose="020B0600070205080204" pitchFamily="50" charset="-128"/>
              </a:rPr>
              <a:t>）</a:t>
            </a:r>
            <a:endParaRPr lang="en-US" altLang="ja-JP" sz="1100" dirty="0">
              <a:latin typeface="+mn-ea"/>
            </a:endParaRPr>
          </a:p>
          <a:p>
            <a:pPr marL="0" indent="0" eaLnBrk="1" hangingPunct="1">
              <a:spcBef>
                <a:spcPts val="0"/>
              </a:spcBef>
              <a:buNone/>
              <a:defRPr/>
            </a:pPr>
            <a:r>
              <a:rPr lang="ja-JP" altLang="en-US" sz="1200" b="1" dirty="0">
                <a:latin typeface="+mn-ea"/>
              </a:rPr>
              <a:t>○交流人口の拡大</a:t>
            </a:r>
            <a:endParaRPr lang="en-US" altLang="ja-JP" sz="1200" b="1" dirty="0">
              <a:latin typeface="+mn-ea"/>
            </a:endParaRPr>
          </a:p>
          <a:p>
            <a:pPr marL="0" indent="0" eaLnBrk="1" hangingPunct="1">
              <a:spcBef>
                <a:spcPts val="0"/>
              </a:spcBef>
              <a:buNone/>
              <a:defRPr/>
            </a:pPr>
            <a:r>
              <a:rPr lang="ja-JP" altLang="en-US" sz="1200" dirty="0">
                <a:latin typeface="+mn-ea"/>
              </a:rPr>
              <a:t>　</a:t>
            </a:r>
            <a:r>
              <a:rPr lang="ja-JP" altLang="en-US" sz="1100" dirty="0">
                <a:latin typeface="+mn-ea"/>
              </a:rPr>
              <a:t>近隣の大型商業施設や町内の公共施設等に訪れる人はいるものの、その</a:t>
            </a:r>
            <a:endParaRPr lang="en-US" altLang="ja-JP" sz="1100" dirty="0">
              <a:latin typeface="+mn-ea"/>
            </a:endParaRPr>
          </a:p>
          <a:p>
            <a:pPr marL="0" indent="0" eaLnBrk="1" hangingPunct="1">
              <a:spcBef>
                <a:spcPts val="0"/>
              </a:spcBef>
              <a:buNone/>
              <a:defRPr/>
            </a:pPr>
            <a:r>
              <a:rPr lang="ja-JP" altLang="en-US" sz="1100" dirty="0">
                <a:latin typeface="+mn-ea"/>
              </a:rPr>
              <a:t>　大半を中心市街地に取り込むことができていない。エミュー等の新たな地域　</a:t>
            </a:r>
            <a:endParaRPr lang="en-US" altLang="ja-JP" sz="1100" dirty="0">
              <a:latin typeface="+mn-ea"/>
            </a:endParaRPr>
          </a:p>
          <a:p>
            <a:pPr marL="0" indent="0" eaLnBrk="1" hangingPunct="1">
              <a:spcBef>
                <a:spcPts val="0"/>
              </a:spcBef>
              <a:buNone/>
              <a:defRPr/>
            </a:pPr>
            <a:r>
              <a:rPr lang="ja-JP" altLang="en-US" sz="1100" dirty="0">
                <a:latin typeface="+mn-ea"/>
              </a:rPr>
              <a:t>　資源を活用した、新たなまちなかイベントや、魅力発信の強化等により、交</a:t>
            </a:r>
            <a:endParaRPr lang="en-US" altLang="ja-JP" sz="1100" dirty="0">
              <a:latin typeface="+mn-ea"/>
            </a:endParaRPr>
          </a:p>
          <a:p>
            <a:pPr marL="0" indent="0" eaLnBrk="1" hangingPunct="1">
              <a:spcBef>
                <a:spcPts val="0"/>
              </a:spcBef>
              <a:buNone/>
              <a:defRPr/>
            </a:pPr>
            <a:r>
              <a:rPr lang="ja-JP" altLang="en-US" sz="1100" dirty="0">
                <a:latin typeface="+mn-ea"/>
              </a:rPr>
              <a:t>　流人口の拡大を図る必要がある。</a:t>
            </a:r>
            <a:endParaRPr lang="en-US" altLang="ja-JP" sz="1100" dirty="0">
              <a:latin typeface="+mj-ea"/>
              <a:ea typeface="+mj-ea"/>
            </a:endParaRPr>
          </a:p>
          <a:p>
            <a:pPr marL="0" indent="0" eaLnBrk="1" hangingPunct="1">
              <a:spcBef>
                <a:spcPts val="0"/>
              </a:spcBef>
              <a:buNone/>
              <a:defRPr/>
            </a:pPr>
            <a:r>
              <a:rPr lang="ja-JP" altLang="en-US" sz="1100" dirty="0">
                <a:latin typeface="+mn-ea"/>
              </a:rPr>
              <a:t>　　</a:t>
            </a:r>
            <a:r>
              <a:rPr lang="en-US" altLang="ja-JP" sz="1100" dirty="0">
                <a:latin typeface="+mn-ea"/>
              </a:rPr>
              <a:t>※</a:t>
            </a:r>
            <a:r>
              <a:rPr lang="ja-JP" altLang="en-US" sz="1100" dirty="0">
                <a:latin typeface="+mn-ea"/>
              </a:rPr>
              <a:t>年間来場者数比較　近隣大型商業施設：約</a:t>
            </a:r>
            <a:r>
              <a:rPr lang="en-US" altLang="ja-JP" sz="1100" dirty="0">
                <a:latin typeface="+mn-ea"/>
              </a:rPr>
              <a:t>500</a:t>
            </a:r>
            <a:r>
              <a:rPr lang="ja-JP" altLang="en-US" sz="1100" dirty="0">
                <a:latin typeface="+mn-ea"/>
              </a:rPr>
              <a:t>万人</a:t>
            </a:r>
            <a:endParaRPr lang="en-US" altLang="ja-JP" sz="1100" dirty="0">
              <a:latin typeface="+mn-ea"/>
            </a:endParaRPr>
          </a:p>
          <a:p>
            <a:pPr marL="0" indent="0" eaLnBrk="1" hangingPunct="1">
              <a:spcBef>
                <a:spcPts val="0"/>
              </a:spcBef>
              <a:buNone/>
              <a:defRPr/>
            </a:pPr>
            <a:r>
              <a:rPr lang="ja-JP" altLang="en-US" sz="1100" dirty="0">
                <a:latin typeface="+mn-ea"/>
              </a:rPr>
              <a:t>　　　　　　　　　　　　　　　　 本町の中心市街地：　約</a:t>
            </a:r>
            <a:r>
              <a:rPr lang="en-US" altLang="ja-JP" sz="1100" dirty="0">
                <a:latin typeface="+mn-ea"/>
              </a:rPr>
              <a:t>49</a:t>
            </a:r>
            <a:r>
              <a:rPr lang="ja-JP" altLang="en-US" sz="1100" dirty="0">
                <a:latin typeface="+mn-ea"/>
              </a:rPr>
              <a:t>万人</a:t>
            </a:r>
            <a:endParaRPr lang="en-US" altLang="ja-JP" sz="1100" dirty="0">
              <a:latin typeface="+mn-ea"/>
            </a:endParaRPr>
          </a:p>
          <a:p>
            <a:pPr marL="0" indent="0" eaLnBrk="1" hangingPunct="1">
              <a:buNone/>
              <a:defRPr/>
            </a:pPr>
            <a:r>
              <a:rPr lang="ja-JP" altLang="en-US" sz="1400" dirty="0">
                <a:latin typeface="+mn-ea"/>
              </a:rPr>
              <a:t> </a:t>
            </a:r>
            <a:endParaRPr lang="en-US" altLang="ja-JP" sz="1400" b="1" dirty="0">
              <a:solidFill>
                <a:srgbClr val="FF0000"/>
              </a:solidFill>
              <a:latin typeface="+mn-ea"/>
              <a:ea typeface="+mn-ea"/>
            </a:endParaRPr>
          </a:p>
        </p:txBody>
      </p:sp>
      <p:graphicFrame>
        <p:nvGraphicFramePr>
          <p:cNvPr id="7" name="表 6"/>
          <p:cNvGraphicFramePr>
            <a:graphicFrameLocks noGrp="1"/>
          </p:cNvGraphicFramePr>
          <p:nvPr>
            <p:extLst>
              <p:ext uri="{D42A27DB-BD31-4B8C-83A1-F6EECF244321}">
                <p14:modId xmlns:p14="http://schemas.microsoft.com/office/powerpoint/2010/main" val="1881483999"/>
              </p:ext>
            </p:extLst>
          </p:nvPr>
        </p:nvGraphicFramePr>
        <p:xfrm>
          <a:off x="4659087" y="1352741"/>
          <a:ext cx="5157860" cy="3109858"/>
        </p:xfrm>
        <a:graphic>
          <a:graphicData uri="http://schemas.openxmlformats.org/drawingml/2006/table">
            <a:tbl>
              <a:tblPr firstRow="1" bandRow="1">
                <a:tableStyleId>{5C22544A-7EE6-4342-B048-85BDC9FD1C3A}</a:tableStyleId>
              </a:tblPr>
              <a:tblGrid>
                <a:gridCol w="1473371">
                  <a:extLst>
                    <a:ext uri="{9D8B030D-6E8A-4147-A177-3AD203B41FA5}">
                      <a16:colId xmlns:a16="http://schemas.microsoft.com/office/drawing/2014/main" val="20000"/>
                    </a:ext>
                  </a:extLst>
                </a:gridCol>
                <a:gridCol w="1228163">
                  <a:extLst>
                    <a:ext uri="{9D8B030D-6E8A-4147-A177-3AD203B41FA5}">
                      <a16:colId xmlns:a16="http://schemas.microsoft.com/office/drawing/2014/main" val="20001"/>
                    </a:ext>
                  </a:extLst>
                </a:gridCol>
                <a:gridCol w="1228163">
                  <a:extLst>
                    <a:ext uri="{9D8B030D-6E8A-4147-A177-3AD203B41FA5}">
                      <a16:colId xmlns:a16="http://schemas.microsoft.com/office/drawing/2014/main" val="20002"/>
                    </a:ext>
                  </a:extLst>
                </a:gridCol>
                <a:gridCol w="1228163">
                  <a:extLst>
                    <a:ext uri="{9D8B030D-6E8A-4147-A177-3AD203B41FA5}">
                      <a16:colId xmlns:a16="http://schemas.microsoft.com/office/drawing/2014/main" val="20003"/>
                    </a:ext>
                  </a:extLst>
                </a:gridCol>
              </a:tblGrid>
              <a:tr h="42774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800" b="1" i="0" u="none" strike="noStrike" kern="1200" cap="none" normalizeH="0" baseline="0" dirty="0">
                          <a:ln>
                            <a:noFill/>
                          </a:ln>
                          <a:solidFill>
                            <a:srgbClr val="FFFFFF"/>
                          </a:solidFill>
                          <a:effectLst/>
                          <a:latin typeface="+mn-ea"/>
                          <a:ea typeface="+mn-ea"/>
                          <a:cs typeface="+mn-cs"/>
                        </a:rPr>
                        <a:t>目　標</a:t>
                      </a: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normalizeH="0" baseline="0" dirty="0">
                          <a:ln>
                            <a:noFill/>
                          </a:ln>
                          <a:solidFill>
                            <a:srgbClr val="FFFFFF"/>
                          </a:solidFill>
                          <a:effectLst/>
                          <a:latin typeface="+mn-ea"/>
                          <a:ea typeface="+mn-ea"/>
                          <a:cs typeface="+mn-cs"/>
                        </a:rPr>
                        <a:t>目標</a:t>
                      </a:r>
                      <a:r>
                        <a:rPr kumimoji="1" lang="ja-JP" altLang="ja-JP" sz="800" b="1" i="0" u="none" strike="noStrike" kern="1200" cap="none" normalizeH="0" baseline="0" dirty="0">
                          <a:ln>
                            <a:noFill/>
                          </a:ln>
                          <a:solidFill>
                            <a:srgbClr val="FFFFFF"/>
                          </a:solidFill>
                          <a:effectLst/>
                          <a:latin typeface="+mn-ea"/>
                          <a:ea typeface="+mn-ea"/>
                          <a:cs typeface="+mn-cs"/>
                        </a:rPr>
                        <a:t>指標</a:t>
                      </a: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normalizeH="0" baseline="0" dirty="0">
                          <a:ln>
                            <a:noFill/>
                          </a:ln>
                          <a:solidFill>
                            <a:srgbClr val="FFFFFF"/>
                          </a:solidFill>
                          <a:effectLst/>
                          <a:latin typeface="+mn-ea"/>
                          <a:ea typeface="+mn-ea"/>
                          <a:cs typeface="+mn-cs"/>
                        </a:rPr>
                        <a:t>現状値</a:t>
                      </a:r>
                      <a:endParaRPr kumimoji="1" lang="en-US" altLang="ja-JP" sz="800" b="1" i="0" u="none" strike="noStrike" kern="1200" cap="none" normalizeH="0" baseline="0" dirty="0">
                        <a:ln>
                          <a:noFill/>
                        </a:ln>
                        <a:solidFill>
                          <a:srgbClr val="FFFFFF"/>
                        </a:solidFill>
                        <a:effectLst/>
                        <a:latin typeface="+mn-ea"/>
                        <a:ea typeface="+mn-ea"/>
                        <a:cs typeface="+mn-cs"/>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800" b="1" i="0" u="none" strike="noStrike" kern="1200" cap="none" normalizeH="0" baseline="0" dirty="0">
                          <a:ln>
                            <a:noFill/>
                          </a:ln>
                          <a:solidFill>
                            <a:srgbClr val="FFFFFF"/>
                          </a:solidFill>
                          <a:effectLst/>
                          <a:latin typeface="+mn-ea"/>
                          <a:ea typeface="+mn-ea"/>
                          <a:cs typeface="+mn-cs"/>
                        </a:rPr>
                        <a:t>目標値</a:t>
                      </a:r>
                    </a:p>
                  </a:txBody>
                  <a:tcPr anchor="ctr"/>
                </a:tc>
                <a:extLst>
                  <a:ext uri="{0D108BD9-81ED-4DB2-BD59-A6C34878D82A}">
                    <a16:rowId xmlns:a16="http://schemas.microsoft.com/office/drawing/2014/main" val="10000"/>
                  </a:ext>
                </a:extLst>
              </a:tr>
              <a:tr h="894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normalizeH="0" baseline="0" dirty="0">
                          <a:ln>
                            <a:noFill/>
                          </a:ln>
                          <a:solidFill>
                            <a:srgbClr val="FFFFFF"/>
                          </a:solidFill>
                          <a:effectLst/>
                          <a:latin typeface="Calibri" panose="020F0502020204030204" pitchFamily="34" charset="0"/>
                          <a:ea typeface="+mn-ea"/>
                          <a:cs typeface="+mn-cs"/>
                        </a:rPr>
                        <a:t>にぎわいある商業環境をつくる</a:t>
                      </a: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normalizeH="0" baseline="0" dirty="0">
                          <a:ln>
                            <a:noFill/>
                          </a:ln>
                          <a:solidFill>
                            <a:schemeClr val="tx1"/>
                          </a:solidFill>
                          <a:effectLst/>
                          <a:latin typeface="+mj-ea"/>
                          <a:ea typeface="+mj-ea"/>
                          <a:cs typeface="+mn-cs"/>
                        </a:rPr>
                        <a:t>４商店街の</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normalizeH="0" baseline="0" dirty="0">
                          <a:ln>
                            <a:noFill/>
                          </a:ln>
                          <a:solidFill>
                            <a:schemeClr val="tx1"/>
                          </a:solidFill>
                          <a:effectLst/>
                          <a:latin typeface="+mj-ea"/>
                          <a:ea typeface="+mj-ea"/>
                          <a:cs typeface="+mn-cs"/>
                        </a:rPr>
                        <a:t>空き店舗率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normalizeH="0" baseline="0" dirty="0">
                          <a:ln>
                            <a:noFill/>
                          </a:ln>
                          <a:solidFill>
                            <a:schemeClr val="tx1"/>
                          </a:solidFill>
                          <a:effectLst/>
                          <a:latin typeface="+mj-ea"/>
                          <a:ea typeface="+mj-ea"/>
                          <a:cs typeface="+mn-cs"/>
                        </a:rPr>
                        <a:t>(</a:t>
                      </a:r>
                      <a:r>
                        <a:rPr kumimoji="1" lang="ja-JP" altLang="en-US" sz="1100" b="0" i="0" u="none" strike="noStrike" kern="1200" cap="none" normalizeH="0" baseline="0" dirty="0">
                          <a:ln>
                            <a:noFill/>
                          </a:ln>
                          <a:solidFill>
                            <a:schemeClr val="tx1"/>
                          </a:solidFill>
                          <a:effectLst/>
                          <a:latin typeface="+mj-ea"/>
                          <a:ea typeface="+mj-ea"/>
                          <a:cs typeface="+mn-cs"/>
                        </a:rPr>
                        <a:t>件</a:t>
                      </a:r>
                      <a:r>
                        <a:rPr kumimoji="1" lang="en-US" altLang="ja-JP" sz="1100" b="0" i="0" u="none" strike="noStrike" kern="1200" cap="none" normalizeH="0" baseline="0" dirty="0">
                          <a:ln>
                            <a:noFill/>
                          </a:ln>
                          <a:solidFill>
                            <a:schemeClr val="tx1"/>
                          </a:solidFill>
                          <a:effectLst/>
                          <a:latin typeface="+mj-ea"/>
                          <a:ea typeface="+mj-ea"/>
                          <a:cs typeface="+mn-cs"/>
                        </a:rPr>
                        <a:t>)</a:t>
                      </a: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100" dirty="0">
                          <a:solidFill>
                            <a:schemeClr val="tx1"/>
                          </a:solidFill>
                          <a:latin typeface="+mj-ea"/>
                          <a:ea typeface="+mj-ea"/>
                        </a:rPr>
                        <a:t>18.0</a:t>
                      </a:r>
                      <a:r>
                        <a:rPr kumimoji="1" lang="ja-JP" altLang="en-US" sz="1100" dirty="0">
                          <a:solidFill>
                            <a:schemeClr val="tx1"/>
                          </a:solidFill>
                          <a:latin typeface="+mj-ea"/>
                          <a:ea typeface="+mj-ea"/>
                        </a:rPr>
                        <a:t>％</a:t>
                      </a:r>
                    </a:p>
                    <a:p>
                      <a:pPr algn="ctr"/>
                      <a:r>
                        <a:rPr kumimoji="1" lang="en-US" altLang="ja-JP" sz="1100" dirty="0">
                          <a:solidFill>
                            <a:schemeClr val="tx1"/>
                          </a:solidFill>
                          <a:latin typeface="+mj-ea"/>
                          <a:ea typeface="+mj-ea"/>
                        </a:rPr>
                        <a:t>(H28</a:t>
                      </a:r>
                      <a:r>
                        <a:rPr kumimoji="1" lang="ja-JP" altLang="en-US" sz="1100" dirty="0">
                          <a:solidFill>
                            <a:schemeClr val="tx1"/>
                          </a:solidFill>
                          <a:latin typeface="+mj-ea"/>
                          <a:ea typeface="+mj-ea"/>
                        </a:rPr>
                        <a:t>年度</a:t>
                      </a:r>
                      <a:r>
                        <a:rPr kumimoji="1" lang="en-US" altLang="ja-JP" sz="1100" dirty="0">
                          <a:solidFill>
                            <a:schemeClr val="tx1"/>
                          </a:solidFill>
                          <a:latin typeface="+mj-ea"/>
                          <a:ea typeface="+mj-ea"/>
                        </a:rPr>
                        <a:t>)</a:t>
                      </a:r>
                    </a:p>
                  </a:txBody>
                  <a:tcPr marL="91448" marR="91448" marT="45771" marB="45771" anchor="ctr"/>
                </a:tc>
                <a:tc>
                  <a:txBody>
                    <a:bodyPr/>
                    <a:lstStyle/>
                    <a:p>
                      <a:pPr algn="ctr"/>
                      <a:r>
                        <a:rPr kumimoji="1" lang="en-US" altLang="ja-JP" sz="1100" dirty="0">
                          <a:solidFill>
                            <a:schemeClr val="tx1"/>
                          </a:solidFill>
                          <a:latin typeface="+mj-ea"/>
                          <a:ea typeface="+mj-ea"/>
                        </a:rPr>
                        <a:t>10.0</a:t>
                      </a:r>
                      <a:r>
                        <a:rPr kumimoji="1" lang="ja-JP" altLang="en-US" sz="1100" dirty="0">
                          <a:solidFill>
                            <a:schemeClr val="tx1"/>
                          </a:solidFill>
                          <a:latin typeface="+mj-ea"/>
                          <a:ea typeface="+mj-ea"/>
                        </a:rPr>
                        <a:t>％</a:t>
                      </a:r>
                    </a:p>
                    <a:p>
                      <a:pPr algn="ctr"/>
                      <a:r>
                        <a:rPr kumimoji="1" lang="en-US" altLang="ja-JP" sz="1100" dirty="0">
                          <a:solidFill>
                            <a:schemeClr val="tx1"/>
                          </a:solidFill>
                          <a:latin typeface="+mj-ea"/>
                          <a:ea typeface="+mj-ea"/>
                        </a:rPr>
                        <a:t>(H34</a:t>
                      </a:r>
                      <a:r>
                        <a:rPr kumimoji="1" lang="ja-JP" altLang="en-US" sz="1100" dirty="0">
                          <a:solidFill>
                            <a:schemeClr val="tx1"/>
                          </a:solidFill>
                          <a:latin typeface="+mj-ea"/>
                          <a:ea typeface="+mj-ea"/>
                        </a:rPr>
                        <a:t>年度</a:t>
                      </a:r>
                      <a:r>
                        <a:rPr kumimoji="1" lang="en-US" altLang="ja-JP" sz="1100" dirty="0">
                          <a:solidFill>
                            <a:schemeClr val="tx1"/>
                          </a:solidFill>
                          <a:latin typeface="+mj-ea"/>
                          <a:ea typeface="+mj-ea"/>
                        </a:rPr>
                        <a:t>)</a:t>
                      </a:r>
                    </a:p>
                  </a:txBody>
                  <a:tcPr marL="91448" marR="91448" marT="45771" marB="45771" anchor="ctr"/>
                </a:tc>
                <a:extLst>
                  <a:ext uri="{0D108BD9-81ED-4DB2-BD59-A6C34878D82A}">
                    <a16:rowId xmlns:a16="http://schemas.microsoft.com/office/drawing/2014/main" val="10001"/>
                  </a:ext>
                </a:extLst>
              </a:tr>
              <a:tr h="894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cap="none" normalizeH="0" baseline="0" dirty="0">
                          <a:ln>
                            <a:noFill/>
                          </a:ln>
                          <a:solidFill>
                            <a:srgbClr val="FFFFFF"/>
                          </a:solidFill>
                          <a:effectLst/>
                          <a:latin typeface="Calibri" panose="020F0502020204030204" pitchFamily="34" charset="0"/>
                          <a:ea typeface="+mn-ea"/>
                          <a:cs typeface="+mn-cs"/>
                        </a:rPr>
                        <a:t>まちなかの</a:t>
                      </a:r>
                      <a:endParaRPr kumimoji="1" lang="en-US" altLang="ja-JP" sz="1100" b="1" i="0" u="none" strike="noStrike" cap="none" normalizeH="0" baseline="0" dirty="0">
                        <a:ln>
                          <a:noFill/>
                        </a:ln>
                        <a:solidFill>
                          <a:srgbClr val="FFFFFF"/>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cap="none" normalizeH="0" baseline="0" dirty="0">
                          <a:ln>
                            <a:noFill/>
                          </a:ln>
                          <a:solidFill>
                            <a:srgbClr val="FFFFFF"/>
                          </a:solidFill>
                          <a:effectLst/>
                          <a:latin typeface="Calibri" panose="020F0502020204030204" pitchFamily="34" charset="0"/>
                          <a:ea typeface="+mn-ea"/>
                          <a:cs typeface="+mn-cs"/>
                        </a:rPr>
                        <a:t>居住人口を増やす</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normalizeH="0" baseline="0" dirty="0">
                          <a:ln>
                            <a:noFill/>
                          </a:ln>
                          <a:solidFill>
                            <a:schemeClr val="tx1"/>
                          </a:solidFill>
                          <a:effectLst/>
                          <a:latin typeface="+mj-ea"/>
                          <a:ea typeface="+mj-ea"/>
                          <a:cs typeface="+mn-cs"/>
                        </a:rPr>
                        <a:t>中心市街地の</a:t>
                      </a:r>
                      <a:endParaRPr kumimoji="1" lang="en-US" altLang="ja-JP" sz="1100" b="0" i="0" u="none" strike="noStrike" kern="1200" cap="none" normalizeH="0" baseline="0" dirty="0">
                        <a:ln>
                          <a:noFill/>
                        </a:ln>
                        <a:solidFill>
                          <a:schemeClr val="tx1"/>
                        </a:solidFill>
                        <a:effectLst/>
                        <a:latin typeface="+mj-ea"/>
                        <a:ea typeface="+mj-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normalizeH="0" baseline="0" dirty="0">
                          <a:ln>
                            <a:noFill/>
                          </a:ln>
                          <a:solidFill>
                            <a:schemeClr val="tx1"/>
                          </a:solidFill>
                          <a:effectLst/>
                          <a:latin typeface="+mj-ea"/>
                          <a:ea typeface="+mj-ea"/>
                          <a:cs typeface="+mn-cs"/>
                        </a:rPr>
                        <a:t>居住人口</a:t>
                      </a:r>
                      <a:endParaRPr kumimoji="1" lang="en-US" altLang="ja-JP" sz="1100" b="0" i="0" u="none" strike="noStrike" kern="1200" cap="none" normalizeH="0" baseline="0" dirty="0">
                        <a:ln>
                          <a:noFill/>
                        </a:ln>
                        <a:solidFill>
                          <a:schemeClr val="tx1"/>
                        </a:solidFill>
                        <a:effectLst/>
                        <a:latin typeface="+mj-ea"/>
                        <a:ea typeface="+mj-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normalizeH="0" baseline="0" dirty="0">
                          <a:ln>
                            <a:noFill/>
                          </a:ln>
                          <a:solidFill>
                            <a:schemeClr val="tx1"/>
                          </a:solidFill>
                          <a:effectLst/>
                          <a:latin typeface="+mj-ea"/>
                          <a:ea typeface="+mj-ea"/>
                          <a:cs typeface="+mn-cs"/>
                        </a:rPr>
                        <a:t>（人）</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kumimoji="1" lang="en-US" altLang="ja-JP" sz="1100" dirty="0">
                          <a:solidFill>
                            <a:schemeClr val="tx1"/>
                          </a:solidFill>
                          <a:latin typeface="+mj-ea"/>
                          <a:ea typeface="+mj-ea"/>
                        </a:rPr>
                        <a:t>4,268</a:t>
                      </a:r>
                      <a:r>
                        <a:rPr kumimoji="1" lang="ja-JP" altLang="en-US" sz="1100" dirty="0">
                          <a:solidFill>
                            <a:schemeClr val="tx1"/>
                          </a:solidFill>
                          <a:latin typeface="+mj-ea"/>
                          <a:ea typeface="+mj-ea"/>
                        </a:rPr>
                        <a:t>人</a:t>
                      </a:r>
                      <a:endParaRPr kumimoji="1" lang="en-US" altLang="ja-JP" sz="1100" dirty="0">
                        <a:solidFill>
                          <a:schemeClr val="tx1"/>
                        </a:solidFill>
                        <a:latin typeface="+mj-ea"/>
                        <a:ea typeface="+mj-ea"/>
                      </a:endParaRPr>
                    </a:p>
                    <a:p>
                      <a:pPr algn="ct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H28</a:t>
                      </a:r>
                      <a:r>
                        <a:rPr kumimoji="1" lang="ja-JP" altLang="en-US" sz="1100" dirty="0">
                          <a:solidFill>
                            <a:schemeClr val="tx1"/>
                          </a:solidFill>
                          <a:latin typeface="+mj-ea"/>
                          <a:ea typeface="+mj-ea"/>
                        </a:rPr>
                        <a:t>年度）</a:t>
                      </a:r>
                    </a:p>
                  </a:txBody>
                  <a:tcPr marL="91448" marR="91448" marT="45771" marB="45771" anchor="ctr"/>
                </a:tc>
                <a:tc>
                  <a:txBody>
                    <a:bodyPr/>
                    <a:lstStyle/>
                    <a:p>
                      <a:pPr algn="ctr"/>
                      <a:r>
                        <a:rPr kumimoji="1" lang="en-US" altLang="ja-JP" sz="1100" dirty="0">
                          <a:solidFill>
                            <a:schemeClr val="tx1"/>
                          </a:solidFill>
                          <a:latin typeface="+mj-ea"/>
                          <a:ea typeface="+mj-ea"/>
                        </a:rPr>
                        <a:t>4,536</a:t>
                      </a:r>
                      <a:r>
                        <a:rPr kumimoji="1" lang="ja-JP" altLang="en-US" sz="1100" dirty="0">
                          <a:solidFill>
                            <a:schemeClr val="tx1"/>
                          </a:solidFill>
                          <a:latin typeface="+mj-ea"/>
                          <a:ea typeface="+mj-ea"/>
                        </a:rPr>
                        <a:t>人</a:t>
                      </a:r>
                      <a:endParaRPr kumimoji="1" lang="en-US" altLang="ja-JP" sz="1100" dirty="0">
                        <a:solidFill>
                          <a:schemeClr val="tx1"/>
                        </a:solidFill>
                        <a:latin typeface="+mj-ea"/>
                        <a:ea typeface="+mj-ea"/>
                      </a:endParaRPr>
                    </a:p>
                    <a:p>
                      <a:pPr algn="ct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H34</a:t>
                      </a:r>
                      <a:r>
                        <a:rPr kumimoji="1" lang="ja-JP" altLang="en-US" sz="1100" dirty="0">
                          <a:solidFill>
                            <a:schemeClr val="tx1"/>
                          </a:solidFill>
                          <a:latin typeface="+mj-ea"/>
                          <a:ea typeface="+mj-ea"/>
                        </a:rPr>
                        <a:t>年度）</a:t>
                      </a:r>
                    </a:p>
                  </a:txBody>
                  <a:tcPr marL="91448" marR="91448" marT="45771" marB="45771" anchor="ctr"/>
                </a:tc>
                <a:extLst>
                  <a:ext uri="{0D108BD9-81ED-4DB2-BD59-A6C34878D82A}">
                    <a16:rowId xmlns:a16="http://schemas.microsoft.com/office/drawing/2014/main" val="10002"/>
                  </a:ext>
                </a:extLst>
              </a:tr>
              <a:tr h="894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cap="none" normalizeH="0" baseline="0" dirty="0">
                          <a:ln>
                            <a:noFill/>
                          </a:ln>
                          <a:solidFill>
                            <a:srgbClr val="FFFFFF"/>
                          </a:solidFill>
                          <a:effectLst/>
                          <a:latin typeface="Calibri" panose="020F0502020204030204" pitchFamily="34" charset="0"/>
                          <a:ea typeface="+mn-ea"/>
                          <a:cs typeface="+mn-cs"/>
                        </a:rPr>
                        <a:t>まちなかに人を惹きつける</a:t>
                      </a:r>
                    </a:p>
                  </a:txBody>
                  <a:tcPr anchor="c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normalizeH="0" baseline="0" dirty="0">
                          <a:ln>
                            <a:noFill/>
                          </a:ln>
                          <a:solidFill>
                            <a:schemeClr val="tx1"/>
                          </a:solidFill>
                          <a:effectLst/>
                          <a:latin typeface="+mj-ea"/>
                          <a:ea typeface="+mj-ea"/>
                          <a:cs typeface="+mn-cs"/>
                        </a:rPr>
                        <a:t>イベント来場者及び施設利用者数（</a:t>
                      </a:r>
                      <a:r>
                        <a:rPr kumimoji="1" lang="en-US" altLang="ja-JP" sz="1100" b="0" i="0" u="none" strike="noStrike" kern="1200" cap="none" normalizeH="0" baseline="0" dirty="0">
                          <a:ln>
                            <a:noFill/>
                          </a:ln>
                          <a:solidFill>
                            <a:schemeClr val="tx1"/>
                          </a:solidFill>
                          <a:effectLst/>
                          <a:latin typeface="+mj-ea"/>
                          <a:ea typeface="+mj-ea"/>
                          <a:cs typeface="+mn-cs"/>
                        </a:rPr>
                        <a:t>※</a:t>
                      </a:r>
                      <a:r>
                        <a:rPr kumimoji="1" lang="ja-JP" altLang="en-US" sz="1100" b="0" i="0" u="none" strike="noStrike" kern="1200" cap="none" normalizeH="0" baseline="0" dirty="0">
                          <a:ln>
                            <a:noFill/>
                          </a:ln>
                          <a:solidFill>
                            <a:schemeClr val="tx1"/>
                          </a:solidFill>
                          <a:effectLst/>
                          <a:latin typeface="+mj-ea"/>
                          <a:ea typeface="+mj-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normalizeH="0" baseline="0" dirty="0">
                          <a:ln>
                            <a:noFill/>
                          </a:ln>
                          <a:solidFill>
                            <a:schemeClr val="tx1"/>
                          </a:solidFill>
                          <a:effectLst/>
                          <a:latin typeface="+mj-ea"/>
                          <a:ea typeface="+mj-ea"/>
                          <a:cs typeface="+mn-cs"/>
                        </a:rPr>
                        <a:t>（人</a:t>
                      </a:r>
                      <a:r>
                        <a:rPr kumimoji="1" lang="en-US" altLang="ja-JP" sz="1100" b="0" i="0" u="none" strike="noStrike" kern="1200" cap="none" normalizeH="0" baseline="0" dirty="0">
                          <a:ln>
                            <a:noFill/>
                          </a:ln>
                          <a:solidFill>
                            <a:schemeClr val="tx1"/>
                          </a:solidFill>
                          <a:effectLst/>
                          <a:latin typeface="+mj-ea"/>
                          <a:ea typeface="+mj-ea"/>
                          <a:cs typeface="+mn-cs"/>
                        </a:rPr>
                        <a:t>/</a:t>
                      </a:r>
                      <a:r>
                        <a:rPr kumimoji="1" lang="ja-JP" altLang="en-US" sz="1100" b="0" i="0" u="none" strike="noStrike" kern="1200" cap="none" normalizeH="0" baseline="0" dirty="0">
                          <a:ln>
                            <a:noFill/>
                          </a:ln>
                          <a:solidFill>
                            <a:schemeClr val="tx1"/>
                          </a:solidFill>
                          <a:effectLst/>
                          <a:latin typeface="+mj-ea"/>
                          <a:ea typeface="+mj-ea"/>
                          <a:cs typeface="+mn-cs"/>
                        </a:rPr>
                        <a:t>年）</a:t>
                      </a:r>
                    </a:p>
                  </a:txBody>
                  <a:tcPr anchor="ctr"/>
                </a:tc>
                <a:tc>
                  <a:txBody>
                    <a:bodyPr/>
                    <a:lstStyle/>
                    <a:p>
                      <a:pPr algn="ctr"/>
                      <a:r>
                        <a:rPr kumimoji="1" lang="en-US" altLang="ja-JP" sz="1100" kern="1200" dirty="0">
                          <a:solidFill>
                            <a:schemeClr val="dk1"/>
                          </a:solidFill>
                          <a:latin typeface="+mj-ea"/>
                          <a:ea typeface="+mj-ea"/>
                          <a:cs typeface="+mn-cs"/>
                        </a:rPr>
                        <a:t>486,391</a:t>
                      </a:r>
                      <a:r>
                        <a:rPr kumimoji="1" lang="ja-JP" altLang="pt-BR" sz="1100" kern="1200" dirty="0">
                          <a:solidFill>
                            <a:schemeClr val="dk1"/>
                          </a:solidFill>
                          <a:latin typeface="+mj-ea"/>
                          <a:ea typeface="+mj-ea"/>
                          <a:cs typeface="+mn-cs"/>
                        </a:rPr>
                        <a:t>人</a:t>
                      </a:r>
                      <a:r>
                        <a:rPr kumimoji="1" lang="pt-BR" altLang="ja-JP" sz="1100" kern="1200" dirty="0">
                          <a:solidFill>
                            <a:schemeClr val="dk1"/>
                          </a:solidFill>
                          <a:latin typeface="+mj-ea"/>
                          <a:ea typeface="+mj-ea"/>
                          <a:cs typeface="+mn-cs"/>
                        </a:rPr>
                        <a:t>/</a:t>
                      </a:r>
                      <a:r>
                        <a:rPr kumimoji="1" lang="ja-JP" altLang="pt-BR" sz="1100" kern="1200" dirty="0">
                          <a:solidFill>
                            <a:schemeClr val="dk1"/>
                          </a:solidFill>
                          <a:latin typeface="+mj-ea"/>
                          <a:ea typeface="+mj-ea"/>
                          <a:cs typeface="+mn-cs"/>
                        </a:rPr>
                        <a:t>年</a:t>
                      </a:r>
                    </a:p>
                    <a:p>
                      <a:pPr algn="ctr"/>
                      <a:r>
                        <a:rPr kumimoji="1" lang="pt-BR" altLang="ja-JP" sz="1100" kern="1200" dirty="0">
                          <a:solidFill>
                            <a:schemeClr val="dk1"/>
                          </a:solidFill>
                          <a:latin typeface="+mj-ea"/>
                          <a:ea typeface="+mj-ea"/>
                          <a:cs typeface="+mn-cs"/>
                        </a:rPr>
                        <a:t>(H2</a:t>
                      </a:r>
                      <a:r>
                        <a:rPr kumimoji="1" lang="en-US" altLang="ja-JP" sz="1100" kern="1200" dirty="0">
                          <a:solidFill>
                            <a:schemeClr val="dk1"/>
                          </a:solidFill>
                          <a:latin typeface="+mj-ea"/>
                          <a:ea typeface="+mj-ea"/>
                          <a:cs typeface="+mn-cs"/>
                        </a:rPr>
                        <a:t>8</a:t>
                      </a:r>
                      <a:r>
                        <a:rPr kumimoji="1" lang="ja-JP" altLang="pt-BR" sz="1100" kern="1200" dirty="0">
                          <a:solidFill>
                            <a:schemeClr val="dk1"/>
                          </a:solidFill>
                          <a:latin typeface="+mj-ea"/>
                          <a:ea typeface="+mj-ea"/>
                          <a:cs typeface="+mn-cs"/>
                        </a:rPr>
                        <a:t>年度</a:t>
                      </a:r>
                      <a:r>
                        <a:rPr kumimoji="1" lang="pt-BR" altLang="ja-JP" sz="1100" kern="1200" dirty="0">
                          <a:solidFill>
                            <a:schemeClr val="dk1"/>
                          </a:solidFill>
                          <a:latin typeface="+mj-ea"/>
                          <a:ea typeface="+mj-ea"/>
                          <a:cs typeface="+mn-cs"/>
                        </a:rPr>
                        <a:t>)</a:t>
                      </a:r>
                    </a:p>
                  </a:txBody>
                  <a:tcPr marL="91448" marR="91448" marT="45771" marB="45771" anchor="ctr"/>
                </a:tc>
                <a:tc>
                  <a:txBody>
                    <a:bodyPr/>
                    <a:lstStyle/>
                    <a:p>
                      <a:pPr algn="ctr"/>
                      <a:r>
                        <a:rPr kumimoji="1" lang="en-US" altLang="ja-JP" sz="1100" dirty="0">
                          <a:solidFill>
                            <a:schemeClr val="tx1"/>
                          </a:solidFill>
                          <a:latin typeface="+mj-ea"/>
                          <a:ea typeface="+mj-ea"/>
                        </a:rPr>
                        <a:t>523,500</a:t>
                      </a:r>
                      <a:r>
                        <a:rPr kumimoji="1" lang="ja-JP" altLang="pt-BR" sz="1100" dirty="0">
                          <a:solidFill>
                            <a:schemeClr val="tx1"/>
                          </a:solidFill>
                          <a:latin typeface="+mj-ea"/>
                          <a:ea typeface="+mj-ea"/>
                        </a:rPr>
                        <a:t>人</a:t>
                      </a:r>
                      <a:r>
                        <a:rPr kumimoji="1" lang="pt-BR" altLang="ja-JP" sz="1100" dirty="0">
                          <a:solidFill>
                            <a:schemeClr val="tx1"/>
                          </a:solidFill>
                          <a:latin typeface="+mj-ea"/>
                          <a:ea typeface="+mj-ea"/>
                        </a:rPr>
                        <a:t>/</a:t>
                      </a:r>
                      <a:r>
                        <a:rPr kumimoji="1" lang="ja-JP" altLang="pt-BR" sz="1100" dirty="0">
                          <a:solidFill>
                            <a:schemeClr val="tx1"/>
                          </a:solidFill>
                          <a:latin typeface="+mj-ea"/>
                          <a:ea typeface="+mj-ea"/>
                        </a:rPr>
                        <a:t>年</a:t>
                      </a:r>
                    </a:p>
                    <a:p>
                      <a:pPr algn="ctr"/>
                      <a:r>
                        <a:rPr kumimoji="1" lang="pt-BR" altLang="ja-JP" sz="1100" dirty="0">
                          <a:solidFill>
                            <a:schemeClr val="tx1"/>
                          </a:solidFill>
                          <a:latin typeface="+mj-ea"/>
                          <a:ea typeface="+mj-ea"/>
                        </a:rPr>
                        <a:t>(H34</a:t>
                      </a:r>
                      <a:r>
                        <a:rPr kumimoji="1" lang="ja-JP" altLang="pt-BR" sz="1100" dirty="0">
                          <a:solidFill>
                            <a:schemeClr val="tx1"/>
                          </a:solidFill>
                          <a:latin typeface="+mj-ea"/>
                          <a:ea typeface="+mj-ea"/>
                        </a:rPr>
                        <a:t>年度</a:t>
                      </a:r>
                      <a:r>
                        <a:rPr kumimoji="1" lang="pt-BR" altLang="ja-JP" sz="1100" dirty="0">
                          <a:solidFill>
                            <a:schemeClr val="tx1"/>
                          </a:solidFill>
                          <a:latin typeface="+mj-ea"/>
                          <a:ea typeface="+mj-ea"/>
                        </a:rPr>
                        <a:t>)</a:t>
                      </a:r>
                    </a:p>
                  </a:txBody>
                  <a:tcPr marL="91448" marR="91448" marT="45771" marB="45771" anchor="ctr"/>
                </a:tc>
                <a:extLst>
                  <a:ext uri="{0D108BD9-81ED-4DB2-BD59-A6C34878D82A}">
                    <a16:rowId xmlns:a16="http://schemas.microsoft.com/office/drawing/2014/main" val="10003"/>
                  </a:ext>
                </a:extLst>
              </a:tr>
            </a:tbl>
          </a:graphicData>
        </a:graphic>
      </p:graphicFrame>
      <p:sp>
        <p:nvSpPr>
          <p:cNvPr id="17" name="Text Box 148"/>
          <p:cNvSpPr txBox="1">
            <a:spLocks noChangeArrowheads="1"/>
          </p:cNvSpPr>
          <p:nvPr/>
        </p:nvSpPr>
        <p:spPr bwMode="auto">
          <a:xfrm>
            <a:off x="4659087" y="1044610"/>
            <a:ext cx="1107996" cy="26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none"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新計画目標</a:t>
            </a:r>
            <a:r>
              <a:rPr lang="en-US" altLang="ja-JP" sz="1200" dirty="0">
                <a:latin typeface="ＭＳ Ｐゴシック" panose="020B0600070205080204" pitchFamily="50" charset="-128"/>
              </a:rPr>
              <a:t>】</a:t>
            </a:r>
          </a:p>
        </p:txBody>
      </p:sp>
      <p:sp>
        <p:nvSpPr>
          <p:cNvPr id="12" name="Text Box 37"/>
          <p:cNvSpPr txBox="1">
            <a:spLocks noChangeArrowheads="1"/>
          </p:cNvSpPr>
          <p:nvPr/>
        </p:nvSpPr>
        <p:spPr bwMode="auto">
          <a:xfrm>
            <a:off x="120726" y="4514249"/>
            <a:ext cx="7552614" cy="431794"/>
          </a:xfrm>
          <a:prstGeom prst="rect">
            <a:avLst/>
          </a:prstGeom>
          <a:noFill/>
          <a:ln>
            <a:noFill/>
          </a:ln>
          <a:extLst/>
        </p:spPr>
        <p:txBody>
          <a:bodyPr/>
          <a:lstStyle>
            <a:lvl1pPr marL="266700" indent="-2667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1400" b="1" dirty="0">
                <a:latin typeface="+mn-ea"/>
              </a:rPr>
              <a:t>【</a:t>
            </a:r>
            <a:r>
              <a:rPr lang="ja-JP" altLang="en-US" sz="1400" b="1" dirty="0">
                <a:latin typeface="+mn-ea"/>
              </a:rPr>
              <a:t>目指す中心市街地の都市像</a:t>
            </a:r>
            <a:r>
              <a:rPr lang="en-US" altLang="ja-JP" sz="1400" b="1" dirty="0">
                <a:latin typeface="+mn-ea"/>
              </a:rPr>
              <a:t>】</a:t>
            </a:r>
          </a:p>
          <a:p>
            <a:pPr eaLnBrk="1" hangingPunct="1">
              <a:spcBef>
                <a:spcPct val="0"/>
              </a:spcBef>
              <a:buFontTx/>
              <a:buNone/>
            </a:pPr>
            <a:r>
              <a:rPr lang="ja-JP" altLang="en-US" sz="1400" b="1" dirty="0">
                <a:solidFill>
                  <a:srgbClr val="FF0000"/>
                </a:solidFill>
                <a:latin typeface="ＭＳ Ｐゴシック" charset="-128"/>
              </a:rPr>
              <a:t>寄ってみよう　歩いてみよう　住んでみよう　“ちょっとよい”が好循環を生み出すまちなかの実現</a:t>
            </a:r>
            <a:endParaRPr lang="en-US" altLang="ja-JP" sz="1400" b="1" dirty="0">
              <a:solidFill>
                <a:srgbClr val="FF0000"/>
              </a:solidFill>
              <a:latin typeface="ＭＳ Ｐゴシック"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942475503"/>
              </p:ext>
            </p:extLst>
          </p:nvPr>
        </p:nvGraphicFramePr>
        <p:xfrm>
          <a:off x="120726" y="5027937"/>
          <a:ext cx="9670973" cy="1784355"/>
        </p:xfrm>
        <a:graphic>
          <a:graphicData uri="http://schemas.openxmlformats.org/drawingml/2006/table">
            <a:tbl>
              <a:tblPr firstRow="1" bandRow="1">
                <a:tableStyleId>{5C22544A-7EE6-4342-B048-85BDC9FD1C3A}</a:tableStyleId>
              </a:tblPr>
              <a:tblGrid>
                <a:gridCol w="3249843">
                  <a:extLst>
                    <a:ext uri="{9D8B030D-6E8A-4147-A177-3AD203B41FA5}">
                      <a16:colId xmlns:a16="http://schemas.microsoft.com/office/drawing/2014/main" val="20000"/>
                    </a:ext>
                  </a:extLst>
                </a:gridCol>
                <a:gridCol w="3210565">
                  <a:extLst>
                    <a:ext uri="{9D8B030D-6E8A-4147-A177-3AD203B41FA5}">
                      <a16:colId xmlns:a16="http://schemas.microsoft.com/office/drawing/2014/main" val="20001"/>
                    </a:ext>
                  </a:extLst>
                </a:gridCol>
                <a:gridCol w="3210565">
                  <a:extLst>
                    <a:ext uri="{9D8B030D-6E8A-4147-A177-3AD203B41FA5}">
                      <a16:colId xmlns:a16="http://schemas.microsoft.com/office/drawing/2014/main" val="20002"/>
                    </a:ext>
                  </a:extLst>
                </a:gridCol>
              </a:tblGrid>
              <a:tr h="473705">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kumimoji="1" lang="ja-JP" altLang="en-US" sz="1300" b="0" spc="-40" baseline="0" dirty="0">
                          <a:solidFill>
                            <a:schemeClr val="tx1"/>
                          </a:solidFill>
                          <a:latin typeface="HGS創英角ｺﾞｼｯｸUB" panose="020B0900000000000000" pitchFamily="50" charset="-128"/>
                          <a:ea typeface="HGS創英角ｺﾞｼｯｸUB" panose="020B0900000000000000" pitchFamily="50" charset="-128"/>
                        </a:rPr>
                        <a:t>にぎわいある商業環境をつくる</a:t>
                      </a:r>
                      <a:endParaRPr kumimoji="1" lang="ja-JP" altLang="en-US" sz="1300" b="0" dirty="0">
                        <a:solidFill>
                          <a:schemeClr val="tx1"/>
                        </a:solidFill>
                        <a:latin typeface="HGS創英角ｺﾞｼｯｸUB" panose="020B0900000000000000" pitchFamily="50" charset="-128"/>
                        <a:ea typeface="HGS創英角ｺﾞｼｯｸUB" panose="020B0900000000000000" pitchFamily="50" charset="-128"/>
                      </a:endParaRPr>
                    </a:p>
                  </a:txBody>
                  <a:tcPr marL="91451" marR="91451" marT="45725" marB="4572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93CDDD"/>
                    </a:solidFill>
                  </a:tcPr>
                </a:tc>
                <a:tc>
                  <a:txBody>
                    <a:bodyPr/>
                    <a:lstStyle/>
                    <a:p>
                      <a:pPr algn="ctr">
                        <a:lnSpc>
                          <a:spcPts val="1600"/>
                        </a:lnSpc>
                      </a:pPr>
                      <a:r>
                        <a:rPr kumimoji="1" lang="ja-JP" altLang="en-US" sz="1300" b="0" dirty="0">
                          <a:solidFill>
                            <a:schemeClr val="tx1"/>
                          </a:solidFill>
                          <a:latin typeface="HGS創英角ｺﾞｼｯｸUB" panose="020B0900000000000000" pitchFamily="50" charset="-128"/>
                          <a:ea typeface="HGS創英角ｺﾞｼｯｸUB" panose="020B0900000000000000" pitchFamily="50" charset="-128"/>
                        </a:rPr>
                        <a:t>まちなかの居住人口を増やす</a:t>
                      </a:r>
                    </a:p>
                  </a:txBody>
                  <a:tcPr marL="91451" marR="91451" marT="45725" marB="4572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F5050"/>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kumimoji="1" lang="ja-JP" altLang="en-US" sz="1300" b="0" dirty="0">
                          <a:solidFill>
                            <a:schemeClr val="tx1"/>
                          </a:solidFill>
                          <a:latin typeface="HGS創英角ｺﾞｼｯｸUB" panose="020B0900000000000000" pitchFamily="50" charset="-128"/>
                          <a:ea typeface="HGS創英角ｺﾞｼｯｸUB" panose="020B0900000000000000" pitchFamily="50" charset="-128"/>
                        </a:rPr>
                        <a:t>まちなかに人を惹きつける</a:t>
                      </a:r>
                      <a:endParaRPr kumimoji="1" lang="ja-JP" altLang="en-US" sz="1300" b="0" spc="-40" baseline="0" dirty="0">
                        <a:solidFill>
                          <a:schemeClr val="tx1"/>
                        </a:solidFill>
                        <a:latin typeface="HGS創英角ｺﾞｼｯｸUB" panose="020B0900000000000000" pitchFamily="50" charset="-128"/>
                        <a:ea typeface="HGS創英角ｺﾞｼｯｸUB" panose="020B0900000000000000" pitchFamily="50" charset="-128"/>
                      </a:endParaRPr>
                    </a:p>
                  </a:txBody>
                  <a:tcPr marL="91451" marR="91451" marT="45725" marB="45725"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FCC00"/>
                    </a:solidFill>
                  </a:tcPr>
                </a:tc>
                <a:extLst>
                  <a:ext uri="{0D108BD9-81ED-4DB2-BD59-A6C34878D82A}">
                    <a16:rowId xmlns:a16="http://schemas.microsoft.com/office/drawing/2014/main" val="10000"/>
                  </a:ext>
                </a:extLst>
              </a:tr>
              <a:tr h="1295398">
                <a:tc>
                  <a:txBody>
                    <a:bodyPr/>
                    <a:lstStyle/>
                    <a:p>
                      <a:pPr>
                        <a:lnSpc>
                          <a:spcPts val="1600"/>
                        </a:lnSpc>
                      </a:pPr>
                      <a:r>
                        <a:rPr kumimoji="1" lang="en-US" altLang="ja-JP" sz="1200" b="0" i="0" u="none" strike="noStrike" kern="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ja-JP" altLang="en-US" sz="1200" b="0" i="0" u="none" strike="noStrike" kern="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主要事業</a:t>
                      </a:r>
                      <a:r>
                        <a:rPr kumimoji="1" lang="en-US" altLang="ja-JP" sz="1200" b="0" i="0" u="none" strike="noStrike" kern="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a:t>
                      </a:r>
                    </a:p>
                    <a:p>
                      <a:pPr>
                        <a:lnSpc>
                          <a:spcPts val="1600"/>
                        </a:lnSpc>
                      </a:pPr>
                      <a:r>
                        <a:rPr kumimoji="1" lang="ja-JP" altLang="en-US" sz="1100" i="0" dirty="0">
                          <a:solidFill>
                            <a:schemeClr val="tx1"/>
                          </a:solidFill>
                          <a:latin typeface="ＭＳ Ｐゴシック" panose="020B0600070205080204" pitchFamily="50" charset="-128"/>
                          <a:ea typeface="ＭＳ Ｐゴシック" panose="020B0600070205080204" pitchFamily="50" charset="-128"/>
                        </a:rPr>
                        <a:t>・空き店舗活用チャレンジショップ事業</a:t>
                      </a:r>
                      <a:endParaRPr kumimoji="1" lang="en-US" altLang="ja-JP" sz="1100" i="0" dirty="0">
                        <a:solidFill>
                          <a:schemeClr val="tx1"/>
                        </a:solidFill>
                        <a:latin typeface="ＭＳ Ｐゴシック" panose="020B0600070205080204" pitchFamily="50" charset="-128"/>
                        <a:ea typeface="ＭＳ Ｐゴシック" panose="020B0600070205080204" pitchFamily="50" charset="-128"/>
                      </a:endParaRPr>
                    </a:p>
                    <a:p>
                      <a:pPr>
                        <a:lnSpc>
                          <a:spcPts val="1600"/>
                        </a:lnSpc>
                      </a:pPr>
                      <a:r>
                        <a:rPr kumimoji="1" lang="ja-JP" altLang="en-US" sz="1100" i="0" dirty="0">
                          <a:solidFill>
                            <a:schemeClr val="tx1"/>
                          </a:solidFill>
                          <a:latin typeface="ＭＳ Ｐゴシック" panose="020B0600070205080204" pitchFamily="50" charset="-128"/>
                          <a:ea typeface="ＭＳ Ｐゴシック" panose="020B0600070205080204" pitchFamily="50" charset="-128"/>
                        </a:rPr>
                        <a:t>・空き店舗バンク事業　</a:t>
                      </a:r>
                      <a:endParaRPr kumimoji="1" lang="en-US" altLang="ja-JP" sz="1100" i="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ts val="1600"/>
                        </a:lnSpc>
                        <a:spcBef>
                          <a:spcPts val="0"/>
                        </a:spcBef>
                        <a:spcAft>
                          <a:spcPts val="0"/>
                        </a:spcAft>
                        <a:buClrTx/>
                        <a:buSzTx/>
                        <a:buFontTx/>
                        <a:buNone/>
                        <a:tabLst/>
                        <a:defRPr/>
                      </a:pPr>
                      <a:r>
                        <a:rPr kumimoji="1" lang="ja-JP" altLang="en-US" sz="1100" i="0" dirty="0">
                          <a:solidFill>
                            <a:schemeClr val="tx1"/>
                          </a:solidFill>
                          <a:latin typeface="ＭＳ Ｐゴシック" panose="020B0600070205080204" pitchFamily="50" charset="-128"/>
                          <a:ea typeface="+mn-ea"/>
                        </a:rPr>
                        <a:t>・通り抜け路地整備事業</a:t>
                      </a:r>
                      <a:endParaRPr kumimoji="1" lang="en-US" altLang="ja-JP" sz="1100" i="0" dirty="0">
                        <a:solidFill>
                          <a:schemeClr val="tx1"/>
                        </a:solidFill>
                        <a:latin typeface="ＭＳ Ｐゴシック" panose="020B0600070205080204" pitchFamily="50" charset="-128"/>
                        <a:ea typeface="+mn-ea"/>
                      </a:endParaRPr>
                    </a:p>
                    <a:p>
                      <a:pPr>
                        <a:lnSpc>
                          <a:spcPts val="1600"/>
                        </a:lnSpc>
                      </a:pPr>
                      <a:r>
                        <a:rPr kumimoji="1" lang="ja-JP" altLang="en-US" sz="1100" i="0" dirty="0">
                          <a:solidFill>
                            <a:schemeClr val="tx1"/>
                          </a:solidFill>
                          <a:latin typeface="ＭＳ Ｐゴシック" panose="020B0600070205080204" pitchFamily="50" charset="-128"/>
                          <a:ea typeface="ＭＳ Ｐゴシック" panose="020B0600070205080204" pitchFamily="50" charset="-128"/>
                        </a:rPr>
                        <a:t>・事業者育成支援事業　</a:t>
                      </a:r>
                      <a:endParaRPr kumimoji="1" lang="en-US" altLang="ja-JP" sz="1100" i="0" dirty="0">
                        <a:solidFill>
                          <a:schemeClr val="tx1"/>
                        </a:solidFill>
                        <a:latin typeface="ＭＳ Ｐゴシック" panose="020B0600070205080204" pitchFamily="50" charset="-128"/>
                        <a:ea typeface="ＭＳ Ｐゴシック" panose="020B0600070205080204" pitchFamily="50" charset="-128"/>
                      </a:endParaRPr>
                    </a:p>
                    <a:p>
                      <a:pPr>
                        <a:lnSpc>
                          <a:spcPts val="1600"/>
                        </a:lnSpc>
                      </a:pPr>
                      <a:r>
                        <a:rPr kumimoji="1" lang="ja-JP" altLang="en-US" sz="1100" i="0" dirty="0">
                          <a:solidFill>
                            <a:schemeClr val="tx1"/>
                          </a:solidFill>
                          <a:latin typeface="ＭＳ Ｐゴシック" panose="020B0600070205080204" pitchFamily="50" charset="-128"/>
                          <a:ea typeface="ＭＳ Ｐゴシック" panose="020B0600070205080204" pitchFamily="50" charset="-128"/>
                        </a:rPr>
                        <a:t>・基山町ＰＲ事業　　など　　　　</a:t>
                      </a:r>
                      <a:r>
                        <a:rPr kumimoji="1" lang="ja-JP" altLang="en-US" sz="1200" dirty="0">
                          <a:solidFill>
                            <a:schemeClr val="tx1"/>
                          </a:solidFill>
                          <a:latin typeface="+mj-ea"/>
                          <a:ea typeface="+mj-ea"/>
                        </a:rPr>
                        <a:t>　　</a:t>
                      </a:r>
                    </a:p>
                  </a:txBody>
                  <a:tcPr marL="91451" marR="91451" marT="45725" marB="4572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DBEEF4"/>
                    </a:solidFill>
                  </a:tcPr>
                </a:tc>
                <a:tc>
                  <a:txBody>
                    <a:bodyPr/>
                    <a:lstStyle/>
                    <a:p>
                      <a:pPr>
                        <a:lnSpc>
                          <a:spcPts val="1600"/>
                        </a:lnSpc>
                      </a:pP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主要事業</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0" marR="0" indent="0" algn="l" defTabSz="914400" rtl="0" eaLnBrk="1" fontAlgn="auto" latinLnBrk="0" hangingPunct="1">
                        <a:lnSpc>
                          <a:spcPts val="1600"/>
                        </a:lnSpc>
                        <a:spcBef>
                          <a:spcPts val="0"/>
                        </a:spcBef>
                        <a:spcAft>
                          <a:spcPts val="0"/>
                        </a:spcAft>
                        <a:buClrTx/>
                        <a:buSzTx/>
                        <a:buFontTx/>
                        <a:buNone/>
                        <a:tabLst/>
                        <a:defRPr/>
                      </a:pPr>
                      <a:r>
                        <a:rPr kumimoji="1" lang="ja-JP" altLang="en-US" sz="1100" i="0" dirty="0">
                          <a:solidFill>
                            <a:schemeClr val="tx1"/>
                          </a:solidFill>
                          <a:latin typeface="ＭＳ Ｐゴシック" panose="020B0600070205080204" pitchFamily="50" charset="-128"/>
                          <a:ea typeface="+mn-ea"/>
                        </a:rPr>
                        <a:t>・モール商店街クリニックモール整備事業</a:t>
                      </a:r>
                      <a:endParaRPr kumimoji="1" lang="en-US" altLang="ja-JP" sz="1100" i="0" dirty="0">
                        <a:solidFill>
                          <a:schemeClr val="tx1"/>
                        </a:solidFill>
                        <a:latin typeface="ＭＳ Ｐゴシック" panose="020B0600070205080204" pitchFamily="50" charset="-128"/>
                        <a:ea typeface="+mn-ea"/>
                      </a:endParaRPr>
                    </a:p>
                    <a:p>
                      <a:pPr marL="0" marR="0" indent="0" algn="l" defTabSz="914400" rtl="0" eaLnBrk="1" fontAlgn="auto" latinLnBrk="0" hangingPunct="1">
                        <a:lnSpc>
                          <a:spcPts val="1600"/>
                        </a:lnSpc>
                        <a:spcBef>
                          <a:spcPts val="0"/>
                        </a:spcBef>
                        <a:spcAft>
                          <a:spcPts val="0"/>
                        </a:spcAft>
                        <a:buClrTx/>
                        <a:buSzTx/>
                        <a:buFontTx/>
                        <a:buNone/>
                        <a:tabLst/>
                        <a:defRPr/>
                      </a:pPr>
                      <a:r>
                        <a:rPr kumimoji="1" lang="ja-JP" altLang="en-US" sz="1100" i="0" dirty="0">
                          <a:solidFill>
                            <a:schemeClr val="tx1"/>
                          </a:solidFill>
                          <a:latin typeface="ＭＳ Ｐゴシック" panose="020B0600070205080204" pitchFamily="50" charset="-128"/>
                          <a:ea typeface="+mn-ea"/>
                        </a:rPr>
                        <a:t>・</a:t>
                      </a:r>
                      <a:r>
                        <a:rPr kumimoji="1" lang="zh-TW" altLang="en-US" sz="1100" i="0" dirty="0">
                          <a:solidFill>
                            <a:schemeClr val="tx1"/>
                          </a:solidFill>
                          <a:latin typeface="ＭＳ Ｐゴシック" panose="020B0600070205080204" pitchFamily="50" charset="-128"/>
                          <a:ea typeface="ＭＳ Ｐゴシック" panose="020B0600070205080204" pitchFamily="50" charset="-128"/>
                        </a:rPr>
                        <a:t>多世代交流</a:t>
                      </a:r>
                      <a:r>
                        <a:rPr kumimoji="1" lang="ja-JP" altLang="en-US" sz="1100" i="0" dirty="0">
                          <a:solidFill>
                            <a:schemeClr val="tx1"/>
                          </a:solidFill>
                          <a:latin typeface="ＭＳ Ｐゴシック" panose="020B0600070205080204" pitchFamily="50" charset="-128"/>
                          <a:ea typeface="+mn-ea"/>
                        </a:rPr>
                        <a:t>拠点活用</a:t>
                      </a:r>
                      <a:r>
                        <a:rPr kumimoji="1" lang="zh-TW" altLang="en-US" sz="1100" i="0" dirty="0">
                          <a:solidFill>
                            <a:schemeClr val="tx1"/>
                          </a:solidFill>
                          <a:latin typeface="ＭＳ Ｐゴシック" panose="020B0600070205080204" pitchFamily="50" charset="-128"/>
                          <a:ea typeface="ＭＳ Ｐゴシック" panose="020B0600070205080204" pitchFamily="50" charset="-128"/>
                        </a:rPr>
                        <a:t>事業</a:t>
                      </a:r>
                      <a:endParaRPr kumimoji="1" lang="en-US" altLang="zh-TW" sz="1100" i="0" dirty="0">
                        <a:solidFill>
                          <a:schemeClr val="tx1"/>
                        </a:solidFill>
                        <a:latin typeface="ＭＳ Ｐゴシック" panose="020B0600070205080204" pitchFamily="50" charset="-128"/>
                        <a:ea typeface="ＭＳ Ｐゴシック" panose="020B0600070205080204" pitchFamily="50" charset="-128"/>
                      </a:endParaRPr>
                    </a:p>
                    <a:p>
                      <a:pPr>
                        <a:lnSpc>
                          <a:spcPts val="1600"/>
                        </a:lnSpc>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・官民連携による地域優良賃貸住宅整備事業</a:t>
                      </a:r>
                    </a:p>
                    <a:p>
                      <a:pPr>
                        <a:lnSpc>
                          <a:spcPts val="1600"/>
                        </a:lnSpc>
                      </a:pPr>
                      <a:r>
                        <a:rPr kumimoji="1" lang="ja-JP" altLang="en-US" sz="1100" i="0" dirty="0">
                          <a:solidFill>
                            <a:schemeClr val="tx1"/>
                          </a:solidFill>
                          <a:latin typeface="ＭＳ Ｐゴシック" panose="020B0600070205080204" pitchFamily="50" charset="-128"/>
                          <a:ea typeface="ＭＳ Ｐゴシック" panose="020B0600070205080204" pitchFamily="50" charset="-128"/>
                        </a:rPr>
                        <a:t>・基山町ＰＲ事業（再掲）　　</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など</a:t>
                      </a:r>
                    </a:p>
                  </a:txBody>
                  <a:tcPr marL="91451" marR="91451" marT="45725" marB="4572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FCCCC"/>
                    </a:solidFill>
                  </a:tcPr>
                </a:tc>
                <a:tc>
                  <a:txBody>
                    <a:bodyPr/>
                    <a:lstStyle/>
                    <a:p>
                      <a:pPr>
                        <a:lnSpc>
                          <a:spcPts val="1600"/>
                        </a:lnSpc>
                      </a:pP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主要事業</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p>
                    <a:p>
                      <a:pPr>
                        <a:lnSpc>
                          <a:spcPts val="1600"/>
                        </a:lnSpc>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まちなかイベント開催事業</a:t>
                      </a:r>
                    </a:p>
                    <a:p>
                      <a:pPr>
                        <a:lnSpc>
                          <a:spcPts val="1600"/>
                        </a:lnSpc>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r>
                        <a:rPr kumimoji="1" lang="zh-TW" altLang="en-US" sz="1100" dirty="0">
                          <a:solidFill>
                            <a:schemeClr val="tx1"/>
                          </a:solidFill>
                          <a:latin typeface="ＭＳ Ｐゴシック" panose="020B0600070205080204" pitchFamily="50" charset="-128"/>
                          <a:ea typeface="ＭＳ Ｐゴシック" panose="020B0600070205080204" pitchFamily="50" charset="-128"/>
                        </a:rPr>
                        <a:t>基山町ＰＲ事業</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（再掲）</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a:lnSpc>
                          <a:spcPts val="1600"/>
                        </a:lnSpc>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・駅前駐輪場整備事業</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a:lnSpc>
                          <a:spcPts val="1600"/>
                        </a:lnSpc>
                      </a:pPr>
                      <a:r>
                        <a:rPr kumimoji="1" lang="ja-JP" altLang="en-US" sz="1100">
                          <a:solidFill>
                            <a:schemeClr val="tx1"/>
                          </a:solidFill>
                          <a:latin typeface="ＭＳ Ｐゴシック" panose="020B0600070205080204" pitchFamily="50" charset="-128"/>
                          <a:ea typeface="ＭＳ Ｐゴシック" panose="020B0600070205080204" pitchFamily="50" charset="-128"/>
                        </a:rPr>
                        <a:t>・通り抜け</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路地整備事業（再掲）　　など</a:t>
                      </a:r>
                    </a:p>
                  </a:txBody>
                  <a:tcPr marL="91451" marR="91451" marT="45725" marB="4572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FFFCC"/>
                    </a:solidFill>
                  </a:tcPr>
                </a:tc>
                <a:extLst>
                  <a:ext uri="{0D108BD9-81ED-4DB2-BD59-A6C34878D82A}">
                    <a16:rowId xmlns:a16="http://schemas.microsoft.com/office/drawing/2014/main" val="10001"/>
                  </a:ext>
                </a:extLst>
              </a:tr>
            </a:tbl>
          </a:graphicData>
        </a:graphic>
      </p:graphicFrame>
      <p:sp>
        <p:nvSpPr>
          <p:cNvPr id="3" name="テキスト ボックス 2"/>
          <p:cNvSpPr txBox="1"/>
          <p:nvPr/>
        </p:nvSpPr>
        <p:spPr>
          <a:xfrm>
            <a:off x="4537166" y="4432992"/>
            <a:ext cx="5368834" cy="369332"/>
          </a:xfrm>
          <a:prstGeom prst="rect">
            <a:avLst/>
          </a:prstGeom>
          <a:noFill/>
        </p:spPr>
        <p:txBody>
          <a:bodyPr wrap="square" rtlCol="0">
            <a:spAutoFit/>
          </a:bodyPr>
          <a:lstStyle/>
          <a:p>
            <a:r>
              <a:rPr kumimoji="1" lang="en-US" altLang="ja-JP" sz="900" dirty="0"/>
              <a:t>※</a:t>
            </a:r>
            <a:r>
              <a:rPr kumimoji="1" lang="ja-JP" altLang="en-US" sz="900" dirty="0"/>
              <a:t>対象イベント・・</a:t>
            </a:r>
            <a:r>
              <a:rPr kumimoji="1" lang="ja-JP" altLang="en-US" sz="900" dirty="0" err="1"/>
              <a:t>きの</a:t>
            </a:r>
            <a:r>
              <a:rPr kumimoji="1" lang="ja-JP" altLang="en-US" sz="900" dirty="0"/>
              <a:t>くに祭り、ふれあいフェスタ、ＪＲウォーキング、ロードレース、まちなかイベント開催事業　</a:t>
            </a:r>
            <a:endParaRPr kumimoji="1" lang="en-US" altLang="ja-JP" sz="900" dirty="0"/>
          </a:p>
          <a:p>
            <a:r>
              <a:rPr lang="ja-JP" altLang="en-US" sz="900" dirty="0"/>
              <a:t>　 対象施設・・・総合体育館、町民会館、基山町総合公園（多目的グラウンド）、図書館、多世代交流施設</a:t>
            </a:r>
            <a:endParaRPr kumimoji="1" lang="ja-JP" alt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t="5838" r="11998" b="5192"/>
          <a:stretch/>
        </p:blipFill>
        <p:spPr>
          <a:xfrm>
            <a:off x="5356030" y="404664"/>
            <a:ext cx="4549971" cy="6468255"/>
          </a:xfrm>
          <a:prstGeom prst="rect">
            <a:avLst/>
          </a:prstGeom>
        </p:spPr>
      </p:pic>
      <p:sp>
        <p:nvSpPr>
          <p:cNvPr id="17414" name="Text Box 600"/>
          <p:cNvSpPr txBox="1">
            <a:spLocks noChangeArrowheads="1"/>
          </p:cNvSpPr>
          <p:nvPr/>
        </p:nvSpPr>
        <p:spPr bwMode="auto">
          <a:xfrm>
            <a:off x="-6428" y="5224873"/>
            <a:ext cx="5378266" cy="1625234"/>
          </a:xfrm>
          <a:prstGeom prst="rect">
            <a:avLst/>
          </a:prstGeom>
          <a:solidFill>
            <a:srgbClr val="FFFFCC"/>
          </a:solidFill>
          <a:ln>
            <a:noFill/>
          </a:ln>
        </p:spPr>
        <p:txBody>
          <a:bodyPr lIns="38100" tIns="38100" rIns="38100" bIns="38100"/>
          <a:lstStyle>
            <a:lvl1pPr marL="92075" indent="-920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ja-JP" sz="1300">
              <a:solidFill>
                <a:srgbClr val="000000"/>
              </a:solidFill>
              <a:latin typeface="ＭＳ Ｐゴシック" panose="020B0600070205080204" pitchFamily="50" charset="-128"/>
            </a:endParaRPr>
          </a:p>
        </p:txBody>
      </p:sp>
      <p:sp>
        <p:nvSpPr>
          <p:cNvPr id="17412" name="Text Box 600"/>
          <p:cNvSpPr txBox="1">
            <a:spLocks noChangeArrowheads="1"/>
          </p:cNvSpPr>
          <p:nvPr/>
        </p:nvSpPr>
        <p:spPr bwMode="auto">
          <a:xfrm>
            <a:off x="4722" y="3086365"/>
            <a:ext cx="5378267" cy="1854960"/>
          </a:xfrm>
          <a:prstGeom prst="rect">
            <a:avLst/>
          </a:prstGeom>
          <a:solidFill>
            <a:srgbClr val="FFCCCC"/>
          </a:solidFill>
          <a:ln w="9525">
            <a:noFill/>
            <a:miter lim="800000"/>
            <a:headEnd/>
            <a:tailEnd/>
          </a:ln>
        </p:spPr>
        <p:txBody>
          <a:bodyPr lIns="38100" tIns="38100" rIns="38100" bIns="38100"/>
          <a:lstStyle/>
          <a:p>
            <a:pPr marL="92075" indent="-92075" eaLnBrk="1" hangingPunct="1"/>
            <a:endParaRPr lang="ja-JP" altLang="ja-JP" sz="1300">
              <a:solidFill>
                <a:srgbClr val="000000"/>
              </a:solidFill>
              <a:latin typeface="ＭＳ Ｐゴシック" pitchFamily="50" charset="-128"/>
            </a:endParaRPr>
          </a:p>
        </p:txBody>
      </p:sp>
      <p:sp>
        <p:nvSpPr>
          <p:cNvPr id="179" name="テキスト ボックス 178"/>
          <p:cNvSpPr txBox="1"/>
          <p:nvPr/>
        </p:nvSpPr>
        <p:spPr>
          <a:xfrm>
            <a:off x="-46331" y="5349783"/>
            <a:ext cx="5235312" cy="1361911"/>
          </a:xfrm>
          <a:prstGeom prst="rect">
            <a:avLst/>
          </a:prstGeom>
          <a:noFill/>
        </p:spPr>
        <p:txBody>
          <a:bodyPr wrap="square">
            <a:spAutoFit/>
          </a:bodyPr>
          <a:lstStyle/>
          <a:p>
            <a:pPr eaLnBrk="1" hangingPunct="1">
              <a:lnSpc>
                <a:spcPts val="1200"/>
              </a:lnSpc>
              <a:spcBef>
                <a:spcPts val="300"/>
              </a:spcBef>
              <a:buFontTx/>
              <a:buNone/>
            </a:pPr>
            <a:r>
              <a:rPr lang="ja-JP" altLang="en-US" sz="1100" b="1" dirty="0">
                <a:latin typeface="ＭＳ ゴシック" pitchFamily="49" charset="-128"/>
                <a:ea typeface="ＭＳ ゴシック" pitchFamily="49" charset="-128"/>
              </a:rPr>
              <a:t>⑦まちなかイベント開催事業</a:t>
            </a:r>
            <a:endParaRPr lang="zh-TW" altLang="en-US" sz="1100" b="1" dirty="0">
              <a:latin typeface="ＭＳ ゴシック" pitchFamily="49" charset="-128"/>
              <a:ea typeface="ＭＳ ゴシック" pitchFamily="49" charset="-128"/>
            </a:endParaRPr>
          </a:p>
          <a:p>
            <a:pPr eaLnBrk="1" hangingPunct="1">
              <a:lnSpc>
                <a:spcPts val="1200"/>
              </a:lnSpc>
            </a:pPr>
            <a:r>
              <a:rPr lang="ja-JP" altLang="en-US" sz="1100" dirty="0"/>
              <a:t>商工会とまちづくり会社が連携し、モール商店街のグリーンロード</a:t>
            </a:r>
            <a:endParaRPr lang="en-US" altLang="ja-JP" sz="1100" dirty="0"/>
          </a:p>
          <a:p>
            <a:pPr eaLnBrk="1" hangingPunct="1">
              <a:lnSpc>
                <a:spcPts val="1200"/>
              </a:lnSpc>
            </a:pPr>
            <a:r>
              <a:rPr lang="ja-JP" altLang="en-US" sz="1100" dirty="0"/>
              <a:t>を有効活用し、オープンカフェなどのイベントを開催することにより、</a:t>
            </a:r>
            <a:endParaRPr lang="en-US" altLang="ja-JP" sz="1100" dirty="0"/>
          </a:p>
          <a:p>
            <a:pPr eaLnBrk="1" hangingPunct="1">
              <a:lnSpc>
                <a:spcPts val="1200"/>
              </a:lnSpc>
            </a:pPr>
            <a:r>
              <a:rPr lang="ja-JP" altLang="en-US" sz="1100" dirty="0"/>
              <a:t>交流人口の拡大を進め、中心市街地の賑わい創出を図る。</a:t>
            </a:r>
            <a:endParaRPr lang="en-US" altLang="ja-JP" sz="1100" dirty="0"/>
          </a:p>
          <a:p>
            <a:pPr eaLnBrk="1" hangingPunct="1">
              <a:lnSpc>
                <a:spcPts val="1200"/>
              </a:lnSpc>
              <a:spcBef>
                <a:spcPts val="300"/>
              </a:spcBef>
            </a:pPr>
            <a:r>
              <a:rPr lang="ja-JP" altLang="en-US" sz="1100" b="1" dirty="0">
                <a:latin typeface="ＭＳ ゴシック" pitchFamily="49" charset="-128"/>
                <a:ea typeface="ＭＳ ゴシック" pitchFamily="49" charset="-128"/>
              </a:rPr>
              <a:t>⑧基山町ＰＲ事業</a:t>
            </a:r>
          </a:p>
          <a:p>
            <a:pPr eaLnBrk="1" hangingPunct="1">
              <a:lnSpc>
                <a:spcPts val="1200"/>
              </a:lnSpc>
            </a:pPr>
            <a:r>
              <a:rPr lang="ja-JP" altLang="en-US" sz="1100" dirty="0">
                <a:latin typeface="ＭＳ ゴシック" pitchFamily="49" charset="-128"/>
                <a:ea typeface="ＭＳ ゴシック" pitchFamily="49" charset="-128"/>
              </a:rPr>
              <a:t>基山町の観光地や特産品、エミューなどの地域資源等の</a:t>
            </a:r>
            <a:endParaRPr lang="en-US" altLang="ja-JP" sz="1100" dirty="0">
              <a:latin typeface="ＭＳ ゴシック" pitchFamily="49" charset="-128"/>
              <a:ea typeface="ＭＳ ゴシック" pitchFamily="49" charset="-128"/>
            </a:endParaRPr>
          </a:p>
          <a:p>
            <a:pPr eaLnBrk="1" hangingPunct="1">
              <a:lnSpc>
                <a:spcPts val="1200"/>
              </a:lnSpc>
            </a:pPr>
            <a:r>
              <a:rPr lang="ja-JP" altLang="en-US" sz="1100" dirty="0">
                <a:latin typeface="ＭＳ ゴシック" pitchFamily="49" charset="-128"/>
                <a:ea typeface="ＭＳ ゴシック" pitchFamily="49" charset="-128"/>
              </a:rPr>
              <a:t>魅力発信による効果的なシティプロモーションを行い、</a:t>
            </a:r>
            <a:endParaRPr lang="en-US" altLang="ja-JP" sz="1100" dirty="0">
              <a:latin typeface="ＭＳ ゴシック" pitchFamily="49" charset="-128"/>
              <a:ea typeface="ＭＳ ゴシック" pitchFamily="49" charset="-128"/>
            </a:endParaRPr>
          </a:p>
          <a:p>
            <a:pPr eaLnBrk="1" hangingPunct="1">
              <a:lnSpc>
                <a:spcPts val="1200"/>
              </a:lnSpc>
            </a:pPr>
            <a:r>
              <a:rPr lang="ja-JP" altLang="en-US" sz="1100" dirty="0">
                <a:latin typeface="ＭＳ ゴシック" pitchFamily="49" charset="-128"/>
                <a:ea typeface="ＭＳ ゴシック" pitchFamily="49" charset="-128"/>
              </a:rPr>
              <a:t>交流人口の拡大を図る。</a:t>
            </a:r>
            <a:endParaRPr lang="en-US" altLang="ja-JP" sz="1100" dirty="0">
              <a:latin typeface="ＭＳ ゴシック" pitchFamily="49" charset="-128"/>
              <a:ea typeface="ＭＳ ゴシック" pitchFamily="49" charset="-128"/>
            </a:endParaRPr>
          </a:p>
        </p:txBody>
      </p:sp>
      <p:sp>
        <p:nvSpPr>
          <p:cNvPr id="17410" name="Rectangle 2"/>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pPr eaLnBrk="1" hangingPunct="1"/>
            <a:endParaRPr lang="ja-JP" altLang="en-US">
              <a:solidFill>
                <a:srgbClr val="000000"/>
              </a:solidFill>
              <a:latin typeface="Calibri" pitchFamily="34" charset="0"/>
            </a:endParaRPr>
          </a:p>
        </p:txBody>
      </p:sp>
      <p:sp>
        <p:nvSpPr>
          <p:cNvPr id="2" name="タイトル 1"/>
          <p:cNvSpPr txBox="1">
            <a:spLocks/>
          </p:cNvSpPr>
          <p:nvPr/>
        </p:nvSpPr>
        <p:spPr bwMode="auto">
          <a:xfrm>
            <a:off x="15875" y="14288"/>
            <a:ext cx="9864725" cy="385105"/>
          </a:xfrm>
          <a:prstGeom prst="rect">
            <a:avLst/>
          </a:prstGeom>
          <a:solidFill>
            <a:srgbClr val="33CCFF">
              <a:alpha val="45097"/>
            </a:srgbClr>
          </a:solidFill>
          <a:ln w="38100" cmpd="dbl">
            <a:solidFill>
              <a:schemeClr val="tx1"/>
            </a:solidFill>
            <a:miter lim="800000"/>
            <a:headEnd/>
            <a:tailEnd/>
          </a:ln>
        </p:spPr>
        <p:txBody>
          <a:bodyPr anchor="ctr"/>
          <a:lstStyle/>
          <a:p>
            <a:pPr algn="ctr" eaLnBrk="1" hangingPunct="1"/>
            <a:r>
              <a:rPr lang="ja-JP" altLang="en-US" b="1" dirty="0">
                <a:latin typeface="ＭＳ ゴシック" pitchFamily="49" charset="-128"/>
                <a:ea typeface="ＭＳ ゴシック" pitchFamily="49" charset="-128"/>
              </a:rPr>
              <a:t>基山町中心市街地活性化</a:t>
            </a:r>
            <a:r>
              <a:rPr lang="ja-JP" altLang="en-US" b="1">
                <a:latin typeface="ＭＳ ゴシック" pitchFamily="49" charset="-128"/>
                <a:ea typeface="ＭＳ ゴシック" pitchFamily="49" charset="-128"/>
              </a:rPr>
              <a:t>基本計画の</a:t>
            </a:r>
            <a:r>
              <a:rPr lang="ja-JP" altLang="en-US" b="1" dirty="0">
                <a:latin typeface="ＭＳ ゴシック" pitchFamily="49" charset="-128"/>
                <a:ea typeface="ＭＳ ゴシック" pitchFamily="49" charset="-128"/>
              </a:rPr>
              <a:t>事業概要</a:t>
            </a:r>
          </a:p>
        </p:txBody>
      </p:sp>
      <p:sp>
        <p:nvSpPr>
          <p:cNvPr id="17429" name="AutoShape 6"/>
          <p:cNvSpPr>
            <a:spLocks noChangeArrowheads="1"/>
          </p:cNvSpPr>
          <p:nvPr/>
        </p:nvSpPr>
        <p:spPr bwMode="auto">
          <a:xfrm>
            <a:off x="1043" y="4945847"/>
            <a:ext cx="5378266" cy="350175"/>
          </a:xfrm>
          <a:prstGeom prst="roundRect">
            <a:avLst>
              <a:gd name="adj" fmla="val 16667"/>
            </a:avLst>
          </a:prstGeom>
          <a:solidFill>
            <a:srgbClr val="FFCC00"/>
          </a:solidFill>
          <a:ln w="19050">
            <a:solidFill>
              <a:schemeClr val="bg1"/>
            </a:solidFill>
            <a:round/>
            <a:headEnd/>
            <a:tailEnd/>
          </a:ln>
        </p:spPr>
        <p:txBody>
          <a:bodyPr lIns="74295" tIns="8890" rIns="74295" bIns="889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600"/>
              </a:lnSpc>
              <a:buNone/>
            </a:pPr>
            <a:r>
              <a:rPr lang="ja-JP" altLang="en-US" sz="1400" dirty="0">
                <a:latin typeface="HGS創英角ｺﾞｼｯｸUB" panose="020B0900000000000000" pitchFamily="50" charset="-128"/>
                <a:ea typeface="HGS創英角ｺﾞｼｯｸUB" panose="020B0900000000000000" pitchFamily="50" charset="-128"/>
              </a:rPr>
              <a:t>まちなかに人を惹きつける</a:t>
            </a:r>
          </a:p>
        </p:txBody>
      </p:sp>
      <p:sp>
        <p:nvSpPr>
          <p:cNvPr id="17413" name="AutoShape 5"/>
          <p:cNvSpPr>
            <a:spLocks noChangeArrowheads="1"/>
          </p:cNvSpPr>
          <p:nvPr/>
        </p:nvSpPr>
        <p:spPr bwMode="auto">
          <a:xfrm>
            <a:off x="-6428" y="2743943"/>
            <a:ext cx="5378267" cy="360000"/>
          </a:xfrm>
          <a:prstGeom prst="roundRect">
            <a:avLst>
              <a:gd name="adj" fmla="val 16667"/>
            </a:avLst>
          </a:prstGeom>
          <a:solidFill>
            <a:srgbClr val="FF5050"/>
          </a:solidFill>
          <a:ln w="19050">
            <a:solidFill>
              <a:schemeClr val="bg1"/>
            </a:solidFill>
            <a:round/>
            <a:headEnd/>
            <a:tailEnd/>
          </a:ln>
        </p:spPr>
        <p:txBody>
          <a:bodyPr lIns="74295" tIns="8890" rIns="74295" bIns="8890" anchor="ctr"/>
          <a:lstStyle/>
          <a:p>
            <a:pPr algn="ctr" eaLnBrk="1" fontAlgn="auto" hangingPunct="1">
              <a:lnSpc>
                <a:spcPts val="1600"/>
              </a:lnSpc>
              <a:spcBef>
                <a:spcPts val="0"/>
              </a:spcBef>
              <a:spcAft>
                <a:spcPts val="0"/>
              </a:spcAft>
              <a:defRPr/>
            </a:pPr>
            <a:r>
              <a:rPr lang="ja-JP" altLang="en-US" sz="1400" dirty="0">
                <a:latin typeface="HGS創英角ｺﾞｼｯｸUB" panose="020B0900000000000000" pitchFamily="50" charset="-128"/>
                <a:ea typeface="HGS創英角ｺﾞｼｯｸUB" panose="020B0900000000000000" pitchFamily="50" charset="-128"/>
              </a:rPr>
              <a:t>まちなかの居住人口を増やす</a:t>
            </a:r>
          </a:p>
        </p:txBody>
      </p:sp>
      <p:sp>
        <p:nvSpPr>
          <p:cNvPr id="4"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2" name="テキスト ボックス 71"/>
          <p:cNvSpPr txBox="1"/>
          <p:nvPr/>
        </p:nvSpPr>
        <p:spPr>
          <a:xfrm>
            <a:off x="-39033" y="3155376"/>
            <a:ext cx="5376206" cy="1938992"/>
          </a:xfrm>
          <a:prstGeom prst="rect">
            <a:avLst/>
          </a:prstGeom>
          <a:noFill/>
        </p:spPr>
        <p:txBody>
          <a:bodyPr wrap="square">
            <a:spAutoFit/>
          </a:bodyPr>
          <a:lstStyle/>
          <a:p>
            <a:pPr>
              <a:lnSpc>
                <a:spcPts val="1200"/>
              </a:lnSpc>
              <a:defRPr/>
            </a:pPr>
            <a:r>
              <a:rPr lang="ja-JP" altLang="en-US" sz="1100" b="1" dirty="0"/>
              <a:t>④モール商店街クリニックモール整備事業</a:t>
            </a:r>
            <a:endParaRPr lang="en-US" altLang="ja-JP" sz="1100" b="1" dirty="0"/>
          </a:p>
          <a:p>
            <a:pPr>
              <a:lnSpc>
                <a:spcPts val="1200"/>
              </a:lnSpc>
              <a:defRPr/>
            </a:pPr>
            <a:r>
              <a:rPr lang="ja-JP" altLang="en-US" sz="1100" dirty="0"/>
              <a:t>多様なサービスを提供できる場として、モール商店街中核施設跡地に民間によるクリニックモールの整備を行い、交流機会の増加とともに、にぎわい創出と定住人口の拡大に繋げる。</a:t>
            </a:r>
            <a:endParaRPr lang="en-US" altLang="ja-JP" sz="1100" dirty="0"/>
          </a:p>
          <a:p>
            <a:pPr>
              <a:lnSpc>
                <a:spcPts val="1200"/>
              </a:lnSpc>
              <a:defRPr/>
            </a:pPr>
            <a:r>
              <a:rPr lang="ja-JP" altLang="en-US" sz="1100" b="1" dirty="0">
                <a:latin typeface="ＭＳ ゴシック" pitchFamily="49" charset="-128"/>
                <a:ea typeface="ＭＳ ゴシック" pitchFamily="49" charset="-128"/>
              </a:rPr>
              <a:t>⑤</a:t>
            </a:r>
            <a:r>
              <a:rPr lang="zh-TW" altLang="en-US" sz="1100" b="1" dirty="0">
                <a:latin typeface="ＭＳ ゴシック" pitchFamily="49" charset="-128"/>
                <a:ea typeface="ＭＳ ゴシック" pitchFamily="49" charset="-128"/>
              </a:rPr>
              <a:t>多世代交流拠点</a:t>
            </a:r>
            <a:r>
              <a:rPr lang="ja-JP" altLang="en-US" sz="1100" b="1" dirty="0">
                <a:latin typeface="ＭＳ ゴシック" pitchFamily="49" charset="-128"/>
                <a:ea typeface="ＭＳ ゴシック" pitchFamily="49" charset="-128"/>
              </a:rPr>
              <a:t>活用</a:t>
            </a:r>
            <a:r>
              <a:rPr lang="zh-TW" altLang="en-US" sz="1100" b="1" dirty="0">
                <a:latin typeface="ＭＳ ゴシック" pitchFamily="49" charset="-128"/>
                <a:ea typeface="ＭＳ ゴシック" pitchFamily="49" charset="-128"/>
              </a:rPr>
              <a:t>事業</a:t>
            </a:r>
            <a:endParaRPr lang="ja-JP" altLang="en-US" sz="1100" b="1" dirty="0">
              <a:latin typeface="ＭＳ ゴシック" pitchFamily="49" charset="-128"/>
              <a:ea typeface="ＭＳ ゴシック" pitchFamily="49" charset="-128"/>
            </a:endParaRPr>
          </a:p>
          <a:p>
            <a:pPr>
              <a:lnSpc>
                <a:spcPts val="1200"/>
              </a:lnSpc>
              <a:defRPr/>
            </a:pPr>
            <a:r>
              <a:rPr lang="ja-JP" altLang="en-US" sz="1100" dirty="0"/>
              <a:t>いきいき交流エリアにおいて、多世代交流の拠点として整備された「基山町多世代交流センター憩の家」を活用し、世代間交流の活性化を図る。</a:t>
            </a:r>
            <a:endParaRPr lang="en-US" altLang="ja-JP" sz="1100" dirty="0"/>
          </a:p>
          <a:p>
            <a:pPr>
              <a:lnSpc>
                <a:spcPts val="1200"/>
              </a:lnSpc>
              <a:defRPr/>
            </a:pPr>
            <a:r>
              <a:rPr lang="ja-JP" altLang="en-US" sz="1100" b="1" dirty="0">
                <a:latin typeface="ＭＳ ゴシック" pitchFamily="49" charset="-128"/>
                <a:ea typeface="ＭＳ ゴシック" pitchFamily="49" charset="-128"/>
              </a:rPr>
              <a:t>⑥官民連携による地域優良賃貸住宅整備事業</a:t>
            </a:r>
            <a:endParaRPr lang="en-US" altLang="ja-JP" sz="1100" b="1" dirty="0">
              <a:latin typeface="ＭＳ ゴシック" pitchFamily="49" charset="-128"/>
              <a:ea typeface="ＭＳ ゴシック" pitchFamily="49" charset="-128"/>
            </a:endParaRPr>
          </a:p>
          <a:p>
            <a:pPr eaLnBrk="1" hangingPunct="1">
              <a:lnSpc>
                <a:spcPts val="1200"/>
              </a:lnSpc>
            </a:pPr>
            <a:r>
              <a:rPr lang="ja-JP" altLang="en-US" sz="1100" dirty="0"/>
              <a:t>まちなか居住を実現するための核事業と</a:t>
            </a:r>
            <a:r>
              <a:rPr lang="ja-JP" altLang="en-US" sz="1100"/>
              <a:t>して、</a:t>
            </a:r>
            <a:r>
              <a:rPr lang="en-US" altLang="ja-JP" sz="1100"/>
              <a:t>PFI</a:t>
            </a:r>
            <a:r>
              <a:rPr lang="ja-JP" altLang="en-US" sz="1100" dirty="0"/>
              <a:t>の手法を活用し、民間活力により子育て若者世帯向けの地域優良賃貸住宅の整備を行い、居住人口の増加や多世代交流の活性化を図る。</a:t>
            </a:r>
            <a:endParaRPr lang="en-US" altLang="ja-JP" sz="1100" dirty="0"/>
          </a:p>
          <a:p>
            <a:pPr>
              <a:lnSpc>
                <a:spcPts val="1200"/>
              </a:lnSpc>
              <a:defRPr/>
            </a:pPr>
            <a:endParaRPr lang="en-US" altLang="ja-JP" sz="1100" dirty="0"/>
          </a:p>
        </p:txBody>
      </p:sp>
      <p:sp>
        <p:nvSpPr>
          <p:cNvPr id="75" name="AutoShape 5"/>
          <p:cNvSpPr>
            <a:spLocks noChangeArrowheads="1"/>
          </p:cNvSpPr>
          <p:nvPr/>
        </p:nvSpPr>
        <p:spPr bwMode="auto">
          <a:xfrm>
            <a:off x="-6428" y="452773"/>
            <a:ext cx="5385737" cy="360000"/>
          </a:xfrm>
          <a:prstGeom prst="roundRect">
            <a:avLst>
              <a:gd name="adj" fmla="val 16667"/>
            </a:avLst>
          </a:prstGeom>
          <a:solidFill>
            <a:schemeClr val="accent5">
              <a:lumMod val="60000"/>
              <a:lumOff val="40000"/>
            </a:schemeClr>
          </a:solidFill>
          <a:ln w="19050">
            <a:solidFill>
              <a:schemeClr val="bg1"/>
            </a:solidFill>
            <a:round/>
            <a:headEnd/>
            <a:tailEnd/>
          </a:ln>
        </p:spPr>
        <p:txBody>
          <a:bodyPr lIns="74295" tIns="8890" rIns="74295" bIns="8890" anchor="ctr"/>
          <a:lstStyle/>
          <a:p>
            <a:pPr algn="ctr" eaLnBrk="1" fontAlgn="auto" hangingPunct="1">
              <a:lnSpc>
                <a:spcPts val="1600"/>
              </a:lnSpc>
              <a:spcBef>
                <a:spcPts val="0"/>
              </a:spcBef>
              <a:spcAft>
                <a:spcPts val="0"/>
              </a:spcAft>
              <a:defRPr/>
            </a:pPr>
            <a:r>
              <a:rPr lang="ja-JP" altLang="en-US" sz="1400" dirty="0">
                <a:latin typeface="HGS創英角ｺﾞｼｯｸUB" panose="020B0900000000000000" pitchFamily="50" charset="-128"/>
                <a:ea typeface="HGS創英角ｺﾞｼｯｸUB" panose="020B0900000000000000" pitchFamily="50" charset="-128"/>
              </a:rPr>
              <a:t>にぎわいある商業環境をつくる</a:t>
            </a:r>
          </a:p>
        </p:txBody>
      </p:sp>
      <p:sp>
        <p:nvSpPr>
          <p:cNvPr id="76" name="Text Box 600"/>
          <p:cNvSpPr txBox="1">
            <a:spLocks noChangeArrowheads="1"/>
          </p:cNvSpPr>
          <p:nvPr/>
        </p:nvSpPr>
        <p:spPr bwMode="auto">
          <a:xfrm>
            <a:off x="15875" y="779214"/>
            <a:ext cx="5355963" cy="1980709"/>
          </a:xfrm>
          <a:prstGeom prst="rect">
            <a:avLst/>
          </a:prstGeom>
          <a:solidFill>
            <a:schemeClr val="accent5">
              <a:lumMod val="20000"/>
              <a:lumOff val="80000"/>
            </a:schemeClr>
          </a:solidFill>
          <a:ln w="9525">
            <a:noFill/>
            <a:miter lim="800000"/>
            <a:headEnd/>
            <a:tailEnd/>
          </a:ln>
        </p:spPr>
        <p:txBody>
          <a:bodyPr lIns="38100" tIns="38100" rIns="38100" bIns="38100"/>
          <a:lstStyle/>
          <a:p>
            <a:pPr marL="92075" indent="-92075" eaLnBrk="1" hangingPunct="1"/>
            <a:endParaRPr lang="ja-JP" altLang="ja-JP" sz="1300">
              <a:solidFill>
                <a:srgbClr val="000000"/>
              </a:solidFill>
              <a:latin typeface="ＭＳ Ｐゴシック" pitchFamily="50" charset="-128"/>
            </a:endParaRPr>
          </a:p>
        </p:txBody>
      </p:sp>
      <p:sp>
        <p:nvSpPr>
          <p:cNvPr id="77" name="テキスト ボックス 76"/>
          <p:cNvSpPr txBox="1"/>
          <p:nvPr/>
        </p:nvSpPr>
        <p:spPr>
          <a:xfrm>
            <a:off x="-39033" y="788163"/>
            <a:ext cx="5392187" cy="2246769"/>
          </a:xfrm>
          <a:prstGeom prst="rect">
            <a:avLst/>
          </a:prstGeom>
          <a:noFill/>
        </p:spPr>
        <p:txBody>
          <a:bodyPr wrap="square">
            <a:spAutoFit/>
          </a:bodyPr>
          <a:lstStyle/>
          <a:p>
            <a:pPr>
              <a:lnSpc>
                <a:spcPts val="1200"/>
              </a:lnSpc>
              <a:defRPr/>
            </a:pPr>
            <a:r>
              <a:rPr lang="ja-JP" altLang="en-US" sz="1100" b="1" dirty="0">
                <a:solidFill>
                  <a:prstClr val="black"/>
                </a:solidFill>
                <a:latin typeface="ＭＳ Ｐゴシック" panose="020B0600070205080204" pitchFamily="50" charset="-128"/>
              </a:rPr>
              <a:t>①空き店舗活用チャレンジショップ事業　</a:t>
            </a:r>
            <a:endParaRPr lang="en-US" altLang="ja-JP" sz="1100" b="1" dirty="0">
              <a:solidFill>
                <a:prstClr val="black"/>
              </a:solidFill>
              <a:latin typeface="ＭＳ Ｐゴシック" panose="020B0600070205080204" pitchFamily="50" charset="-128"/>
            </a:endParaRPr>
          </a:p>
          <a:p>
            <a:pPr>
              <a:lnSpc>
                <a:spcPts val="1200"/>
              </a:lnSpc>
              <a:defRPr/>
            </a:pPr>
            <a:r>
              <a:rPr lang="ja-JP" altLang="en-US" sz="1100" b="1" dirty="0">
                <a:solidFill>
                  <a:prstClr val="black"/>
                </a:solidFill>
                <a:latin typeface="ＭＳ Ｐゴシック" panose="020B0600070205080204" pitchFamily="50" charset="-128"/>
              </a:rPr>
              <a:t>　（店舗リフォーム支援事業・中心市街地出店支援事業）</a:t>
            </a:r>
          </a:p>
          <a:p>
            <a:pPr>
              <a:lnSpc>
                <a:spcPts val="1200"/>
              </a:lnSpc>
              <a:defRPr/>
            </a:pPr>
            <a:r>
              <a:rPr lang="ja-JP" altLang="en-US" sz="1100" dirty="0">
                <a:latin typeface="+mj-ea"/>
              </a:rPr>
              <a:t>中心市街地における出店者のリスクを軽減するため、商工会</a:t>
            </a:r>
            <a:endParaRPr lang="en-US" altLang="ja-JP" sz="1100" dirty="0">
              <a:latin typeface="+mj-ea"/>
            </a:endParaRPr>
          </a:p>
          <a:p>
            <a:pPr>
              <a:lnSpc>
                <a:spcPts val="1200"/>
              </a:lnSpc>
              <a:defRPr/>
            </a:pPr>
            <a:r>
              <a:rPr lang="ja-JP" altLang="en-US" sz="1100" dirty="0">
                <a:latin typeface="+mj-ea"/>
              </a:rPr>
              <a:t>やまちづくり会社、町が連携し、老朽化した店舗の改修を行う</a:t>
            </a:r>
            <a:endParaRPr lang="en-US" altLang="ja-JP" sz="1100" dirty="0">
              <a:latin typeface="+mj-ea"/>
            </a:endParaRPr>
          </a:p>
          <a:p>
            <a:pPr>
              <a:lnSpc>
                <a:spcPts val="1200"/>
              </a:lnSpc>
              <a:defRPr/>
            </a:pPr>
            <a:r>
              <a:rPr lang="ja-JP" altLang="en-US" sz="1100" dirty="0">
                <a:latin typeface="+mj-ea"/>
              </a:rPr>
              <a:t>店舗所有者や新規事業者への支援を新たに実施し、</a:t>
            </a:r>
            <a:endParaRPr lang="en-US" altLang="ja-JP" sz="1100" dirty="0">
              <a:latin typeface="+mj-ea"/>
            </a:endParaRPr>
          </a:p>
          <a:p>
            <a:pPr>
              <a:lnSpc>
                <a:spcPts val="1200"/>
              </a:lnSpc>
              <a:defRPr/>
            </a:pPr>
            <a:r>
              <a:rPr lang="ja-JP" altLang="en-US" sz="1100" dirty="0">
                <a:latin typeface="+mj-ea"/>
              </a:rPr>
              <a:t>中心市街地のスポンジ化を防ぐとともに、活性化に繋げる。</a:t>
            </a:r>
            <a:endParaRPr lang="en-US" altLang="ja-JP" sz="1100" dirty="0">
              <a:latin typeface="+mj-ea"/>
            </a:endParaRPr>
          </a:p>
          <a:p>
            <a:pPr>
              <a:lnSpc>
                <a:spcPts val="1200"/>
              </a:lnSpc>
              <a:defRPr/>
            </a:pPr>
            <a:r>
              <a:rPr lang="ja-JP" altLang="en-US" sz="1100" b="1" dirty="0">
                <a:latin typeface="+mj-ea"/>
              </a:rPr>
              <a:t>②空き店舗バンク事業</a:t>
            </a:r>
            <a:endParaRPr lang="en-US" altLang="ja-JP" sz="1100" b="1" dirty="0">
              <a:latin typeface="+mj-ea"/>
            </a:endParaRPr>
          </a:p>
          <a:p>
            <a:pPr>
              <a:lnSpc>
                <a:spcPts val="1200"/>
              </a:lnSpc>
              <a:defRPr/>
            </a:pPr>
            <a:r>
              <a:rPr lang="ja-JP" altLang="en-US" sz="1100" dirty="0">
                <a:latin typeface="+mj-ea"/>
              </a:rPr>
              <a:t>官民協働の調査により、空き店舗を物件化し、創業希望者と</a:t>
            </a:r>
            <a:endParaRPr lang="en-US" altLang="ja-JP" sz="1100" dirty="0">
              <a:latin typeface="+mj-ea"/>
            </a:endParaRPr>
          </a:p>
          <a:p>
            <a:pPr>
              <a:lnSpc>
                <a:spcPts val="1200"/>
              </a:lnSpc>
              <a:defRPr/>
            </a:pPr>
            <a:r>
              <a:rPr lang="ja-JP" altLang="en-US" sz="1100" dirty="0">
                <a:latin typeface="+mj-ea"/>
              </a:rPr>
              <a:t>空き店舗オーナーとのマッチングを行う。</a:t>
            </a:r>
            <a:endParaRPr lang="en-US" altLang="ja-JP" sz="1100" dirty="0">
              <a:latin typeface="+mj-ea"/>
            </a:endParaRPr>
          </a:p>
          <a:p>
            <a:pPr>
              <a:lnSpc>
                <a:spcPts val="1200"/>
              </a:lnSpc>
              <a:defRPr/>
            </a:pPr>
            <a:r>
              <a:rPr lang="ja-JP" altLang="en-US" sz="1100" b="1" dirty="0">
                <a:latin typeface="+mj-ea"/>
              </a:rPr>
              <a:t>③通り抜け路地整備事業</a:t>
            </a:r>
          </a:p>
          <a:p>
            <a:pPr>
              <a:lnSpc>
                <a:spcPts val="1200"/>
              </a:lnSpc>
              <a:defRPr/>
            </a:pPr>
            <a:r>
              <a:rPr lang="ja-JP" altLang="en-US" sz="1100" dirty="0">
                <a:latin typeface="+mj-ea"/>
              </a:rPr>
              <a:t>基山駅とモール商店街を繋ぐ通りなどにおいて、認識しやすく、歩いて楽しい空間として整備することにより、駅利用者や観光客の駅前エリアの回遊性を高める。</a:t>
            </a:r>
          </a:p>
          <a:p>
            <a:pPr>
              <a:lnSpc>
                <a:spcPts val="1200"/>
              </a:lnSpc>
              <a:defRPr/>
            </a:pPr>
            <a:endParaRPr lang="en-US" altLang="ja-JP" sz="1100" b="1" dirty="0">
              <a:latin typeface="+mj-ea"/>
            </a:endParaRPr>
          </a:p>
          <a:p>
            <a:pPr>
              <a:lnSpc>
                <a:spcPts val="1200"/>
              </a:lnSpc>
              <a:defRPr/>
            </a:pPr>
            <a:endParaRPr lang="en-US" altLang="ja-JP" sz="1100" dirty="0">
              <a:latin typeface="+mj-ea"/>
            </a:endParaRPr>
          </a:p>
        </p:txBody>
      </p:sp>
      <p:pic>
        <p:nvPicPr>
          <p:cNvPr id="87" name="Picture 43" descr="画像に含まれている可能性があるもの:屋外"/>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1731" y="894636"/>
            <a:ext cx="1655442" cy="98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テキスト ボックス 218"/>
          <p:cNvSpPr txBox="1">
            <a:spLocks noChangeArrowheads="1"/>
          </p:cNvSpPr>
          <p:nvPr/>
        </p:nvSpPr>
        <p:spPr bwMode="auto">
          <a:xfrm>
            <a:off x="3681731" y="1869395"/>
            <a:ext cx="1655442" cy="4770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nSpc>
                <a:spcPts val="1000"/>
              </a:lnSpc>
              <a:buFontTx/>
              <a:buNone/>
            </a:pPr>
            <a:r>
              <a:rPr lang="ja-JP" altLang="en-US" sz="800" dirty="0">
                <a:latin typeface="ＭＳ ゴシック" pitchFamily="49" charset="-128"/>
                <a:ea typeface="ＭＳ ゴシック" pitchFamily="49" charset="-128"/>
              </a:rPr>
              <a:t>空き店舗の酒蔵をリノベーションし、アンテナショップとして再生された町内事例</a:t>
            </a:r>
          </a:p>
        </p:txBody>
      </p:sp>
      <p:sp>
        <p:nvSpPr>
          <p:cNvPr id="92" name="テキスト ボックス 1"/>
          <p:cNvSpPr txBox="1">
            <a:spLocks noChangeArrowheads="1"/>
          </p:cNvSpPr>
          <p:nvPr/>
        </p:nvSpPr>
        <p:spPr bwMode="auto">
          <a:xfrm>
            <a:off x="5975221" y="6619545"/>
            <a:ext cx="3890876" cy="261610"/>
          </a:xfrm>
          <a:prstGeom prst="rect">
            <a:avLst/>
          </a:prstGeom>
          <a:solidFill>
            <a:srgbClr val="FFFFFF">
              <a:alpha val="50196"/>
            </a:srgbClr>
          </a:solidFill>
          <a:ln>
            <a:noFill/>
          </a:ln>
          <a:extLst/>
        </p:spPr>
        <p:txBody>
          <a:bodyPr wrap="square" lIns="38100" tIns="38100" rIns="38100" bIns="38100">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eaLnBrk="1" hangingPunct="1">
              <a:spcBef>
                <a:spcPct val="0"/>
              </a:spcBef>
              <a:buFontTx/>
              <a:buNone/>
            </a:pPr>
            <a:r>
              <a:rPr lang="ja-JP" altLang="en-US" sz="1200" b="1" dirty="0"/>
              <a:t>中心市街地を対象として実施する事業①②⑦⑧</a:t>
            </a:r>
          </a:p>
        </p:txBody>
      </p:sp>
      <p:sp>
        <p:nvSpPr>
          <p:cNvPr id="59" name="正方形/長方形 238"/>
          <p:cNvSpPr>
            <a:spLocks noChangeArrowheads="1"/>
          </p:cNvSpPr>
          <p:nvPr/>
        </p:nvSpPr>
        <p:spPr bwMode="auto">
          <a:xfrm>
            <a:off x="8162486" y="571273"/>
            <a:ext cx="1619551" cy="207941"/>
          </a:xfrm>
          <a:prstGeom prst="rect">
            <a:avLst/>
          </a:prstGeom>
          <a:solidFill>
            <a:srgbClr val="60605F"/>
          </a:solidFill>
          <a:ln w="9525" algn="ctr">
            <a:solidFill>
              <a:schemeClr val="bg1">
                <a:lumMod val="65000"/>
              </a:schemeClr>
            </a:solidFill>
            <a:round/>
            <a:headEnd/>
            <a:tailEnd/>
          </a:ln>
        </p:spPr>
        <p:txBody>
          <a:bodyPr wrap="none" lIns="36000" tIns="36000" rIns="36000" bIns="36000" anchor="ctr"/>
          <a:lstStyle/>
          <a:p>
            <a:pPr algn="ctr" eaLnBrk="1" hangingPunct="1">
              <a:spcBef>
                <a:spcPts val="0"/>
              </a:spcBef>
              <a:defRPr/>
            </a:pPr>
            <a:r>
              <a:rPr lang="ja-JP" altLang="en-US" sz="1050" b="1" dirty="0">
                <a:solidFill>
                  <a:schemeClr val="bg1"/>
                </a:solidFill>
                <a:latin typeface="ＭＳ Ｐゴシック" charset="-128"/>
                <a:ea typeface="ＭＳ Ｐゴシック" charset="-128"/>
              </a:rPr>
              <a:t>中心市街地区域 ：約</a:t>
            </a:r>
            <a:r>
              <a:rPr lang="en-US" altLang="ja-JP" sz="1050" b="1" dirty="0">
                <a:solidFill>
                  <a:schemeClr val="bg1"/>
                </a:solidFill>
                <a:latin typeface="ＭＳ Ｐゴシック" charset="-128"/>
                <a:ea typeface="ＭＳ Ｐゴシック" charset="-128"/>
              </a:rPr>
              <a:t>106.9ha</a:t>
            </a:r>
            <a:endParaRPr lang="ja-JP" altLang="en-US" sz="1000" dirty="0">
              <a:solidFill>
                <a:schemeClr val="bg1"/>
              </a:solidFill>
              <a:latin typeface="ＭＳ Ｐゴシック" charset="-128"/>
              <a:ea typeface="ＭＳ Ｐゴシック" charset="-128"/>
            </a:endParaRPr>
          </a:p>
        </p:txBody>
      </p:sp>
      <p:sp>
        <p:nvSpPr>
          <p:cNvPr id="93" name="テキスト ボックス 1"/>
          <p:cNvSpPr txBox="1">
            <a:spLocks noChangeArrowheads="1"/>
          </p:cNvSpPr>
          <p:nvPr/>
        </p:nvSpPr>
        <p:spPr bwMode="auto">
          <a:xfrm>
            <a:off x="5926273" y="4227657"/>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a:t>⑤</a:t>
            </a:r>
          </a:p>
        </p:txBody>
      </p:sp>
      <p:sp>
        <p:nvSpPr>
          <p:cNvPr id="94" name="テキスト ボックス 1"/>
          <p:cNvSpPr txBox="1">
            <a:spLocks noChangeArrowheads="1"/>
          </p:cNvSpPr>
          <p:nvPr/>
        </p:nvSpPr>
        <p:spPr bwMode="auto">
          <a:xfrm>
            <a:off x="8779918" y="4987930"/>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a:t>⑥</a:t>
            </a:r>
          </a:p>
        </p:txBody>
      </p:sp>
      <p:sp>
        <p:nvSpPr>
          <p:cNvPr id="45" name="正方形/長方形 238"/>
          <p:cNvSpPr>
            <a:spLocks noChangeArrowheads="1"/>
          </p:cNvSpPr>
          <p:nvPr/>
        </p:nvSpPr>
        <p:spPr bwMode="auto">
          <a:xfrm>
            <a:off x="7318583" y="794227"/>
            <a:ext cx="2478199" cy="207941"/>
          </a:xfrm>
          <a:prstGeom prst="rect">
            <a:avLst/>
          </a:prstGeom>
          <a:solidFill>
            <a:srgbClr val="60605F"/>
          </a:solidFill>
          <a:ln w="9525" algn="ctr">
            <a:solidFill>
              <a:schemeClr val="bg1">
                <a:lumMod val="65000"/>
              </a:schemeClr>
            </a:solidFill>
            <a:round/>
            <a:headEnd/>
            <a:tailEnd/>
          </a:ln>
        </p:spPr>
        <p:txBody>
          <a:bodyPr wrap="none" lIns="36000" tIns="36000" rIns="36000" bIns="36000" anchor="ctr"/>
          <a:lstStyle/>
          <a:p>
            <a:pPr algn="ctr" eaLnBrk="1" hangingPunct="1">
              <a:spcBef>
                <a:spcPts val="0"/>
              </a:spcBef>
              <a:defRPr/>
            </a:pPr>
            <a:r>
              <a:rPr lang="ja-JP" altLang="en-US" sz="1050" b="1" dirty="0">
                <a:solidFill>
                  <a:schemeClr val="bg1"/>
                </a:solidFill>
                <a:latin typeface="ＭＳ Ｐゴシック" charset="-128"/>
                <a:ea typeface="ＭＳ Ｐゴシック" charset="-128"/>
              </a:rPr>
              <a:t>中心市街地人口 ：</a:t>
            </a:r>
            <a:r>
              <a:rPr lang="en-US" altLang="ja-JP" sz="1050" b="1" dirty="0">
                <a:solidFill>
                  <a:schemeClr val="bg1"/>
                </a:solidFill>
                <a:latin typeface="ＭＳ Ｐゴシック" charset="-128"/>
                <a:ea typeface="ＭＳ Ｐゴシック" charset="-128"/>
              </a:rPr>
              <a:t>4,268</a:t>
            </a:r>
            <a:r>
              <a:rPr lang="ja-JP" altLang="en-US" sz="1050" b="1" dirty="0">
                <a:solidFill>
                  <a:schemeClr val="bg1"/>
                </a:solidFill>
                <a:latin typeface="ＭＳ Ｐゴシック" charset="-128"/>
                <a:ea typeface="ＭＳ Ｐゴシック" charset="-128"/>
              </a:rPr>
              <a:t>人（平成</a:t>
            </a:r>
            <a:r>
              <a:rPr lang="en-US" altLang="ja-JP" sz="1050" b="1" dirty="0">
                <a:solidFill>
                  <a:schemeClr val="bg1"/>
                </a:solidFill>
                <a:latin typeface="ＭＳ Ｐゴシック" charset="-128"/>
                <a:ea typeface="ＭＳ Ｐゴシック" charset="-128"/>
              </a:rPr>
              <a:t>29</a:t>
            </a:r>
            <a:r>
              <a:rPr lang="ja-JP" altLang="en-US" sz="1050" b="1" dirty="0">
                <a:solidFill>
                  <a:schemeClr val="bg1"/>
                </a:solidFill>
                <a:latin typeface="ＭＳ Ｐゴシック" charset="-128"/>
                <a:ea typeface="ＭＳ Ｐゴシック" charset="-128"/>
              </a:rPr>
              <a:t>年</a:t>
            </a:r>
            <a:r>
              <a:rPr lang="en-US" altLang="ja-JP" sz="1050" b="1" dirty="0">
                <a:solidFill>
                  <a:schemeClr val="bg1"/>
                </a:solidFill>
                <a:latin typeface="ＭＳ Ｐゴシック" charset="-128"/>
                <a:ea typeface="ＭＳ Ｐゴシック" charset="-128"/>
              </a:rPr>
              <a:t>3</a:t>
            </a:r>
            <a:r>
              <a:rPr lang="ja-JP" altLang="en-US" sz="1050" b="1" dirty="0">
                <a:solidFill>
                  <a:schemeClr val="bg1"/>
                </a:solidFill>
                <a:latin typeface="ＭＳ Ｐゴシック" charset="-128"/>
                <a:ea typeface="ＭＳ Ｐゴシック" charset="-128"/>
              </a:rPr>
              <a:t>月末）</a:t>
            </a:r>
            <a:endParaRPr lang="ja-JP" altLang="en-US" sz="1000" dirty="0">
              <a:solidFill>
                <a:schemeClr val="bg1"/>
              </a:solidFill>
              <a:latin typeface="ＭＳ Ｐゴシック" charset="-128"/>
              <a:ea typeface="ＭＳ Ｐゴシック" charset="-128"/>
            </a:endParaRPr>
          </a:p>
        </p:txBody>
      </p:sp>
      <p:sp>
        <p:nvSpPr>
          <p:cNvPr id="61" name="テキスト ボックス 1"/>
          <p:cNvSpPr txBox="1">
            <a:spLocks noChangeArrowheads="1"/>
          </p:cNvSpPr>
          <p:nvPr/>
        </p:nvSpPr>
        <p:spPr bwMode="auto">
          <a:xfrm>
            <a:off x="8642211" y="4206667"/>
            <a:ext cx="50283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100" tIns="38100" rIns="38100" bIns="38100">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a:t>④</a:t>
            </a:r>
          </a:p>
        </p:txBody>
      </p:sp>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l="7855" t="10955" r="30736" b="5457"/>
          <a:stretch/>
        </p:blipFill>
        <p:spPr>
          <a:xfrm rot="5400000">
            <a:off x="3903261" y="5418449"/>
            <a:ext cx="1460439" cy="1323112"/>
          </a:xfrm>
          <a:prstGeom prst="rect">
            <a:avLst/>
          </a:prstGeom>
        </p:spPr>
      </p:pic>
      <p:sp>
        <p:nvSpPr>
          <p:cNvPr id="9" name="角丸四角形 8"/>
          <p:cNvSpPr/>
          <p:nvPr/>
        </p:nvSpPr>
        <p:spPr>
          <a:xfrm>
            <a:off x="5456110" y="6443219"/>
            <a:ext cx="1670577" cy="1689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＝施設利用者数の対象施設</a:t>
            </a:r>
          </a:p>
        </p:txBody>
      </p:sp>
      <p:sp>
        <p:nvSpPr>
          <p:cNvPr id="32" name="正方形/長方形 31"/>
          <p:cNvSpPr/>
          <p:nvPr/>
        </p:nvSpPr>
        <p:spPr>
          <a:xfrm>
            <a:off x="5565634" y="6476219"/>
            <a:ext cx="235574" cy="104383"/>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1"/>
          <p:cNvSpPr txBox="1">
            <a:spLocks noChangeArrowheads="1"/>
          </p:cNvSpPr>
          <p:nvPr/>
        </p:nvSpPr>
        <p:spPr bwMode="auto">
          <a:xfrm>
            <a:off x="8755429" y="4499055"/>
            <a:ext cx="77922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100" tIns="38100" rIns="38100" bIns="38100">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a:t>③</a:t>
            </a:r>
          </a:p>
        </p:txBody>
      </p:sp>
    </p:spTree>
    <p:extLst>
      <p:ext uri="{BB962C8B-B14F-4D97-AF65-F5344CB8AC3E}">
        <p14:creationId xmlns:p14="http://schemas.microsoft.com/office/powerpoint/2010/main" val="23137920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